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92"/>
  </p:handoutMasterIdLst>
  <p:sldIdLst>
    <p:sldId id="257" r:id="rId2"/>
    <p:sldId id="258" r:id="rId3"/>
    <p:sldId id="261" r:id="rId4"/>
    <p:sldId id="274" r:id="rId5"/>
    <p:sldId id="283" r:id="rId6"/>
    <p:sldId id="282" r:id="rId7"/>
    <p:sldId id="262" r:id="rId8"/>
    <p:sldId id="263" r:id="rId9"/>
    <p:sldId id="264" r:id="rId10"/>
    <p:sldId id="266" r:id="rId11"/>
    <p:sldId id="275" r:id="rId12"/>
    <p:sldId id="276" r:id="rId13"/>
    <p:sldId id="277" r:id="rId14"/>
    <p:sldId id="271" r:id="rId15"/>
    <p:sldId id="278" r:id="rId16"/>
    <p:sldId id="279" r:id="rId17"/>
    <p:sldId id="280" r:id="rId18"/>
    <p:sldId id="281" r:id="rId19"/>
    <p:sldId id="284" r:id="rId20"/>
    <p:sldId id="285" r:id="rId21"/>
    <p:sldId id="286" r:id="rId22"/>
    <p:sldId id="287" r:id="rId23"/>
    <p:sldId id="288" r:id="rId24"/>
    <p:sldId id="289" r:id="rId25"/>
    <p:sldId id="290" r:id="rId26"/>
    <p:sldId id="292" r:id="rId27"/>
    <p:sldId id="293" r:id="rId28"/>
    <p:sldId id="294" r:id="rId29"/>
    <p:sldId id="295" r:id="rId30"/>
    <p:sldId id="296" r:id="rId31"/>
    <p:sldId id="297" r:id="rId32"/>
    <p:sldId id="298" r:id="rId33"/>
    <p:sldId id="299" r:id="rId34"/>
    <p:sldId id="300" r:id="rId35"/>
    <p:sldId id="303" r:id="rId36"/>
    <p:sldId id="304" r:id="rId37"/>
    <p:sldId id="305" r:id="rId38"/>
    <p:sldId id="307" r:id="rId39"/>
    <p:sldId id="308" r:id="rId40"/>
    <p:sldId id="306" r:id="rId41"/>
    <p:sldId id="309" r:id="rId42"/>
    <p:sldId id="310" r:id="rId43"/>
    <p:sldId id="311" r:id="rId44"/>
    <p:sldId id="312" r:id="rId45"/>
    <p:sldId id="313" r:id="rId46"/>
    <p:sldId id="314" r:id="rId47"/>
    <p:sldId id="315" r:id="rId48"/>
    <p:sldId id="316" r:id="rId49"/>
    <p:sldId id="317" r:id="rId50"/>
    <p:sldId id="318" r:id="rId51"/>
    <p:sldId id="319" r:id="rId52"/>
    <p:sldId id="320" r:id="rId53"/>
    <p:sldId id="321" r:id="rId54"/>
    <p:sldId id="322" r:id="rId55"/>
    <p:sldId id="301" r:id="rId56"/>
    <p:sldId id="323" r:id="rId57"/>
    <p:sldId id="324" r:id="rId58"/>
    <p:sldId id="325" r:id="rId59"/>
    <p:sldId id="326" r:id="rId60"/>
    <p:sldId id="328" r:id="rId61"/>
    <p:sldId id="329" r:id="rId62"/>
    <p:sldId id="330" r:id="rId63"/>
    <p:sldId id="327" r:id="rId64"/>
    <p:sldId id="331" r:id="rId65"/>
    <p:sldId id="332" r:id="rId66"/>
    <p:sldId id="333" r:id="rId67"/>
    <p:sldId id="334" r:id="rId68"/>
    <p:sldId id="335" r:id="rId69"/>
    <p:sldId id="336" r:id="rId70"/>
    <p:sldId id="337" r:id="rId71"/>
    <p:sldId id="338" r:id="rId72"/>
    <p:sldId id="302" r:id="rId73"/>
    <p:sldId id="339" r:id="rId74"/>
    <p:sldId id="340" r:id="rId75"/>
    <p:sldId id="341" r:id="rId76"/>
    <p:sldId id="342" r:id="rId77"/>
    <p:sldId id="343" r:id="rId78"/>
    <p:sldId id="344" r:id="rId79"/>
    <p:sldId id="345" r:id="rId80"/>
    <p:sldId id="346" r:id="rId81"/>
    <p:sldId id="347" r:id="rId82"/>
    <p:sldId id="348" r:id="rId83"/>
    <p:sldId id="349" r:id="rId84"/>
    <p:sldId id="350" r:id="rId85"/>
    <p:sldId id="351" r:id="rId86"/>
    <p:sldId id="352" r:id="rId87"/>
    <p:sldId id="353" r:id="rId88"/>
    <p:sldId id="354" r:id="rId89"/>
    <p:sldId id="355" r:id="rId90"/>
    <p:sldId id="356" r:id="rId91"/>
  </p:sldIdLst>
  <p:sldSz cx="12192000" cy="6858000"/>
  <p:notesSz cx="9601200" cy="7315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3" autoAdjust="0"/>
    <p:restoredTop sz="94660"/>
  </p:normalViewPr>
  <p:slideViewPr>
    <p:cSldViewPr snapToGrid="0">
      <p:cViewPr varScale="1">
        <p:scale>
          <a:sx n="73" d="100"/>
          <a:sy n="73" d="100"/>
        </p:scale>
        <p:origin x="23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theme" Target="theme/theme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4160520" cy="367030"/>
          </a:xfrm>
          <a:prstGeom prst="rect">
            <a:avLst/>
          </a:prstGeom>
        </p:spPr>
        <p:txBody>
          <a:bodyPr vert="horz" lIns="96651" tIns="48325" rIns="96651" bIns="48325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438458" y="2"/>
            <a:ext cx="4160520" cy="367030"/>
          </a:xfrm>
          <a:prstGeom prst="rect">
            <a:avLst/>
          </a:prstGeom>
        </p:spPr>
        <p:txBody>
          <a:bodyPr vert="horz" lIns="96651" tIns="48325" rIns="96651" bIns="48325" rtlCol="0"/>
          <a:lstStyle>
            <a:lvl1pPr algn="r">
              <a:defRPr sz="1200"/>
            </a:lvl1pPr>
          </a:lstStyle>
          <a:p>
            <a:fld id="{9267B3DE-01DD-4572-9731-06C61D44D86A}" type="datetimeFigureOut">
              <a:rPr lang="en-US" smtClean="0"/>
              <a:t>4/22/2018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948171"/>
            <a:ext cx="4160520" cy="367029"/>
          </a:xfrm>
          <a:prstGeom prst="rect">
            <a:avLst/>
          </a:prstGeom>
        </p:spPr>
        <p:txBody>
          <a:bodyPr vert="horz" lIns="96651" tIns="48325" rIns="96651" bIns="48325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438458" y="6948171"/>
            <a:ext cx="4160520" cy="367029"/>
          </a:xfrm>
          <a:prstGeom prst="rect">
            <a:avLst/>
          </a:prstGeom>
        </p:spPr>
        <p:txBody>
          <a:bodyPr vert="horz" lIns="96651" tIns="48325" rIns="96651" bIns="48325" rtlCol="0" anchor="b"/>
          <a:lstStyle>
            <a:lvl1pPr algn="r">
              <a:defRPr sz="1200"/>
            </a:lvl1pPr>
          </a:lstStyle>
          <a:p>
            <a:fld id="{2CC96E9C-4D3B-4B67-B4E9-0397306D3D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37130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C5CF0-20FE-4878-B4C0-FEDC3D00A533}" type="datetimeFigureOut">
              <a:rPr lang="en-US" smtClean="0"/>
              <a:t>4/22/2018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582D1-3774-400F-89A4-A24337048E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5141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C5CF0-20FE-4878-B4C0-FEDC3D00A533}" type="datetimeFigureOut">
              <a:rPr lang="en-US" smtClean="0"/>
              <a:t>4/22/2018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582D1-3774-400F-89A4-A24337048E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8373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C5CF0-20FE-4878-B4C0-FEDC3D00A533}" type="datetimeFigureOut">
              <a:rPr lang="en-US" smtClean="0"/>
              <a:t>4/22/2018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582D1-3774-400F-89A4-A24337048E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0449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C5CF0-20FE-4878-B4C0-FEDC3D00A533}" type="datetimeFigureOut">
              <a:rPr lang="en-US" smtClean="0"/>
              <a:t>4/22/2018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582D1-3774-400F-89A4-A24337048E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465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C5CF0-20FE-4878-B4C0-FEDC3D00A533}" type="datetimeFigureOut">
              <a:rPr lang="en-US" smtClean="0"/>
              <a:t>4/22/2018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582D1-3774-400F-89A4-A24337048E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38125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C5CF0-20FE-4878-B4C0-FEDC3D00A533}" type="datetimeFigureOut">
              <a:rPr lang="en-US" smtClean="0"/>
              <a:t>4/22/2018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582D1-3774-400F-89A4-A24337048E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2262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C5CF0-20FE-4878-B4C0-FEDC3D00A533}" type="datetimeFigureOut">
              <a:rPr lang="en-US" smtClean="0"/>
              <a:t>4/22/2018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582D1-3774-400F-89A4-A24337048E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9661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C5CF0-20FE-4878-B4C0-FEDC3D00A533}" type="datetimeFigureOut">
              <a:rPr lang="en-US" smtClean="0"/>
              <a:t>4/22/2018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582D1-3774-400F-89A4-A24337048E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4810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C5CF0-20FE-4878-B4C0-FEDC3D00A533}" type="datetimeFigureOut">
              <a:rPr lang="en-US" smtClean="0"/>
              <a:t>4/22/2018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582D1-3774-400F-89A4-A24337048E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9461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C5CF0-20FE-4878-B4C0-FEDC3D00A533}" type="datetimeFigureOut">
              <a:rPr lang="en-US" smtClean="0"/>
              <a:t>4/22/2018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582D1-3774-400F-89A4-A24337048E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1487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C5CF0-20FE-4878-B4C0-FEDC3D00A533}" type="datetimeFigureOut">
              <a:rPr lang="en-US" smtClean="0"/>
              <a:t>4/22/2018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582D1-3774-400F-89A4-A24337048E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5207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3C5CF0-20FE-4878-B4C0-FEDC3D00A533}" type="datetimeFigureOut">
              <a:rPr lang="en-US" smtClean="0"/>
              <a:t>4/22/2018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C582D1-3774-400F-89A4-A24337048E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1537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7" Type="http://schemas.openxmlformats.org/officeDocument/2006/relationships/image" Target="../media/image103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8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7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2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7" Type="http://schemas.openxmlformats.org/officeDocument/2006/relationships/image" Target="../media/image130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9.png"/><Relationship Id="rId5" Type="http://schemas.openxmlformats.org/officeDocument/2006/relationships/image" Target="../media/image128.png"/><Relationship Id="rId4" Type="http://schemas.openxmlformats.org/officeDocument/2006/relationships/image" Target="../media/image126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3.png"/><Relationship Id="rId4" Type="http://schemas.openxmlformats.org/officeDocument/2006/relationships/image" Target="../media/image13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60.png"/><Relationship Id="rId4" Type="http://schemas.openxmlformats.org/officeDocument/2006/relationships/image" Target="../media/image7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8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3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8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0.png"/><Relationship Id="rId4" Type="http://schemas.openxmlformats.org/officeDocument/2006/relationships/image" Target="../media/image148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4.png"/><Relationship Id="rId4" Type="http://schemas.openxmlformats.org/officeDocument/2006/relationships/image" Target="../media/image15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8.png"/><Relationship Id="rId4" Type="http://schemas.openxmlformats.org/officeDocument/2006/relationships/image" Target="../media/image157.pn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4.png"/><Relationship Id="rId5" Type="http://schemas.openxmlformats.org/officeDocument/2006/relationships/image" Target="../media/image163.png"/><Relationship Id="rId4" Type="http://schemas.openxmlformats.org/officeDocument/2006/relationships/image" Target="../media/image162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7" Type="http://schemas.openxmlformats.org/officeDocument/2006/relationships/image" Target="../media/image166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5.png"/><Relationship Id="rId5" Type="http://schemas.openxmlformats.org/officeDocument/2006/relationships/image" Target="../media/image164.png"/><Relationship Id="rId4" Type="http://schemas.openxmlformats.org/officeDocument/2006/relationships/image" Target="../media/image163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8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4.png"/><Relationship Id="rId4" Type="http://schemas.openxmlformats.org/officeDocument/2006/relationships/image" Target="../media/image173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7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0.png"/><Relationship Id="rId4" Type="http://schemas.openxmlformats.org/officeDocument/2006/relationships/image" Target="../media/image17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92469" y="507508"/>
            <a:ext cx="9144000" cy="23876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Chapter 11</a:t>
            </a:r>
            <a:br>
              <a:rPr lang="en-US" dirty="0" smtClean="0">
                <a:solidFill>
                  <a:srgbClr val="0070C0"/>
                </a:solidFill>
              </a:rPr>
            </a:br>
            <a:r>
              <a:rPr lang="en-US" dirty="0" smtClean="0">
                <a:solidFill>
                  <a:srgbClr val="0070C0"/>
                </a:solidFill>
              </a:rPr>
              <a:t>Diffusion equations</a:t>
            </a: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0997" y="3118270"/>
            <a:ext cx="6586944" cy="3282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915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83104"/>
          </a:xfrm>
        </p:spPr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Numerical approach to Black-Scholes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48229"/>
            <a:ext cx="10515600" cy="4928734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Return to Black-Scholes and try a naïve numerical approach</a:t>
            </a:r>
          </a:p>
          <a:p>
            <a:r>
              <a:rPr lang="en-US" dirty="0" smtClean="0"/>
              <a:t>The problem is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We set up nodes (a grid) and approximate the derivatives with finite differences</a:t>
            </a:r>
            <a:endParaRPr lang="en-US" i="1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0920" y="1858369"/>
            <a:ext cx="5840474" cy="92057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2360" y="2889564"/>
            <a:ext cx="2542252" cy="54868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2360" y="3571553"/>
            <a:ext cx="2674156" cy="140539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681677" y="2123928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PDE: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681676" y="2959100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ICs: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681676" y="3587313"/>
            <a:ext cx="5854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  <a:r>
              <a:rPr lang="en-US" dirty="0" smtClean="0"/>
              <a:t>Cs: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8866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83104"/>
          </a:xfrm>
        </p:spPr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Numerical approach to Black-Scholes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48229"/>
            <a:ext cx="10515600" cy="4928734"/>
          </a:xfrm>
        </p:spPr>
        <p:txBody>
          <a:bodyPr>
            <a:normAutofit/>
          </a:bodyPr>
          <a:lstStyle/>
          <a:p>
            <a:r>
              <a:rPr lang="en-US" sz="3200" dirty="0" smtClean="0"/>
              <a:t>The grid is given by</a:t>
            </a:r>
          </a:p>
          <a:p>
            <a:endParaRPr lang="en-US" sz="3200" i="1" dirty="0"/>
          </a:p>
          <a:p>
            <a:r>
              <a:rPr lang="en-US" sz="3200" dirty="0" smtClean="0"/>
              <a:t>A function on this grid becomes the grid function V with </a:t>
            </a:r>
          </a:p>
          <a:p>
            <a:pPr marL="0" indent="0">
              <a:buNone/>
            </a:pPr>
            <a:endParaRPr lang="en-US" sz="3200" dirty="0"/>
          </a:p>
          <a:p>
            <a:r>
              <a:rPr lang="en-US" sz="3200" dirty="0" smtClean="0"/>
              <a:t>The IC becomes</a:t>
            </a:r>
          </a:p>
          <a:p>
            <a:r>
              <a:rPr lang="en-US" sz="3200" dirty="0" smtClean="0"/>
              <a:t>Use a first-order forward difference in time and centered finite differences in space in PDE:</a:t>
            </a:r>
          </a:p>
          <a:p>
            <a:endParaRPr lang="en-US" sz="32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3080" y="1300480"/>
            <a:ext cx="6552850" cy="98552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7139" y="3602318"/>
            <a:ext cx="3612016" cy="46307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3080" y="2907961"/>
            <a:ext cx="2141904" cy="53547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0285" y="5249623"/>
            <a:ext cx="10525724" cy="825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792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83104"/>
          </a:xfrm>
        </p:spPr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Numerical approach to Black-Scholes</a:t>
            </a:r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248229"/>
                <a:ext cx="10515600" cy="4928734"/>
              </a:xfrm>
            </p:spPr>
            <p:txBody>
              <a:bodyPr>
                <a:normAutofit/>
              </a:bodyPr>
              <a:lstStyle/>
              <a:p>
                <a:r>
                  <a:rPr lang="en-US" sz="3200" dirty="0" smtClean="0"/>
                  <a:t>Rearrange this last equation to get</a:t>
                </a:r>
              </a:p>
              <a:p>
                <a:endParaRPr lang="en-US" sz="3200" dirty="0"/>
              </a:p>
              <a:p>
                <a:endParaRPr lang="en-US" sz="3200" dirty="0" smtClean="0"/>
              </a:p>
              <a:p>
                <a:r>
                  <a:rPr lang="en-US" sz="3200" dirty="0" smtClean="0"/>
                  <a:t>Here </a:t>
                </a:r>
                <a14:m>
                  <m:oMath xmlns:m="http://schemas.openxmlformats.org/officeDocument/2006/math">
                    <m:r>
                      <a:rPr lang="en-US" sz="3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sSup>
                      <m:sSupPr>
                        <m:ctrlP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3200" dirty="0" smtClean="0"/>
                  <a:t> and </a:t>
                </a:r>
                <a14:m>
                  <m:oMath xmlns:m="http://schemas.openxmlformats.org/officeDocument/2006/math">
                    <m:r>
                      <a:rPr lang="en-US" sz="3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</m:oMath>
                </a14:m>
                <a:endParaRPr lang="en-US" sz="3200" dirty="0" smtClean="0"/>
              </a:p>
              <a:p>
                <a:r>
                  <a:rPr lang="en-US" sz="3200" dirty="0" smtClean="0"/>
                  <a:t>Note that if we plug in values at time level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sz="3200" dirty="0" smtClean="0"/>
                  <a:t>, we get new value at time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+1 </m:t>
                    </m:r>
                  </m:oMath>
                </a14:m>
                <a:r>
                  <a:rPr lang="en-US" sz="3200" dirty="0" smtClean="0"/>
                  <a:t>(explicit equation for new value)</a:t>
                </a:r>
              </a:p>
              <a:p>
                <a:r>
                  <a:rPr lang="en-US" sz="3200" dirty="0" smtClean="0"/>
                  <a:t>We can march in forward in time level at all grid points</a:t>
                </a:r>
              </a:p>
              <a:p>
                <a:pPr marL="0" indent="0">
                  <a:buNone/>
                </a:pPr>
                <a:endParaRPr lang="en-US" sz="3200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248229"/>
                <a:ext cx="10515600" cy="4928734"/>
              </a:xfrm>
              <a:blipFill>
                <a:blip r:embed="rId2"/>
                <a:stretch>
                  <a:fillRect l="-1333" t="-25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017" y="1748501"/>
            <a:ext cx="10996643" cy="819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181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83104"/>
          </a:xfrm>
        </p:spPr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Numerical approach to Black-Scholes</a:t>
            </a:r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248229"/>
                <a:ext cx="10515600" cy="4928734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sz="3200" dirty="0" smtClean="0"/>
                  <a:t>We need to use BCs.  </a:t>
                </a:r>
              </a:p>
              <a:p>
                <a:r>
                  <a:rPr lang="en-US" sz="3200" dirty="0" smtClean="0"/>
                  <a:t>At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3200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 dirty="0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3200" b="0" i="1" dirty="0" smtClean="0">
                            <a:latin typeface="Cambria Math" panose="02040503050406030204" pitchFamily="18" charset="0"/>
                          </a:rPr>
                          <m:t>0,</m:t>
                        </m:r>
                        <m:r>
                          <a:rPr lang="en-US" sz="3200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3200" b="0" i="1" dirty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3200" dirty="0" smtClean="0"/>
                  <a:t>, and we just drop it</a:t>
                </a:r>
              </a:p>
              <a:p>
                <a:r>
                  <a:rPr lang="en-US" sz="3200" dirty="0" smtClean="0"/>
                  <a:t>At </a:t>
                </a:r>
                <a14:m>
                  <m:oMath xmlns:m="http://schemas.openxmlformats.org/officeDocument/2006/math">
                    <m:r>
                      <a:rPr lang="en-US" sz="3200" i="1" dirty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3200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0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3200" dirty="0" smtClean="0"/>
                  <a:t>, use Neumann condition</a:t>
                </a:r>
              </a:p>
              <a:p>
                <a:endParaRPr lang="en-US" sz="3200" dirty="0" smtClean="0"/>
              </a:p>
              <a:p>
                <a:r>
                  <a:rPr lang="en-US" sz="3200" dirty="0" smtClean="0"/>
                  <a:t>We can solve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3200" b="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3200" b="0" i="1" dirty="0" smtClean="0">
                            <a:latin typeface="Cambria Math" panose="02040503050406030204" pitchFamily="18" charset="0"/>
                          </a:rPr>
                          <m:t>+1,</m:t>
                        </m:r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3200" dirty="0" smtClean="0"/>
                  <a:t>and use that in the discrete form of the PDE</a:t>
                </a:r>
              </a:p>
              <a:p>
                <a:r>
                  <a:rPr lang="en-US" sz="3200" dirty="0" smtClean="0"/>
                  <a:t>The location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sz="3200" dirty="0" smtClean="0"/>
                  <a:t> is called a fictitious or ghost point</a:t>
                </a:r>
              </a:p>
              <a:p>
                <a:r>
                  <a:rPr lang="en-US" sz="3200" dirty="0" smtClean="0"/>
                  <a:t>Note that if we plug in values at time level j, we get new value at time j+1 (explicit equation for new value)</a:t>
                </a:r>
              </a:p>
              <a:p>
                <a:r>
                  <a:rPr lang="en-US" sz="3200" dirty="0" smtClean="0"/>
                  <a:t>We can march in forward in time level at all grid points</a:t>
                </a:r>
              </a:p>
              <a:p>
                <a:pPr marL="0" indent="0">
                  <a:buNone/>
                </a:pPr>
                <a:endParaRPr lang="en-US" sz="3200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248229"/>
                <a:ext cx="10515600" cy="4928734"/>
              </a:xfrm>
              <a:blipFill>
                <a:blip r:embed="rId2"/>
                <a:stretch>
                  <a:fillRect l="-1217" t="-3218" r="-4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5958" y="2259876"/>
            <a:ext cx="3207465" cy="895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456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7018" y="231321"/>
            <a:ext cx="9966960" cy="694418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Example: Numerical solution of Black-Scholes</a:t>
            </a:r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015343" y="983001"/>
                <a:ext cx="8030028" cy="53319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 smtClean="0"/>
                  <a:t>Use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=0.06,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=0.08,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=3,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=8</m:t>
                    </m:r>
                  </m:oMath>
                </a14:m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15343" y="983001"/>
                <a:ext cx="8030028" cy="533198"/>
              </a:xfrm>
              <a:blipFill>
                <a:blip r:embed="rId2"/>
                <a:stretch>
                  <a:fillRect l="-1595" t="-18182" b="-215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086" y="925739"/>
            <a:ext cx="1924553" cy="4850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086" y="1573460"/>
            <a:ext cx="5137461" cy="74890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2086" y="2379622"/>
            <a:ext cx="5268726" cy="1616705"/>
          </a:xfrm>
          <a:prstGeom prst="rect">
            <a:avLst/>
          </a:prstGeom>
        </p:spPr>
      </p:pic>
      <p:sp>
        <p:nvSpPr>
          <p:cNvPr id="11" name="Content Placeholder 2"/>
          <p:cNvSpPr txBox="1">
            <a:spLocks/>
          </p:cNvSpPr>
          <p:nvPr/>
        </p:nvSpPr>
        <p:spPr>
          <a:xfrm>
            <a:off x="7624065" y="1742569"/>
            <a:ext cx="3421306" cy="32474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 smtClean="0"/>
              <a:t>Parameter set up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400" dirty="0" smtClean="0"/>
          </a:p>
          <a:p>
            <a:pPr marL="0" indent="0">
              <a:buNone/>
            </a:pPr>
            <a:r>
              <a:rPr lang="en-US" sz="2400" dirty="0" smtClean="0"/>
              <a:t>Space grid in x</a:t>
            </a:r>
            <a:endParaRPr lang="en-US" sz="2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 dirty="0" smtClean="0"/>
              <a:t>Time grid in t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 dirty="0" smtClean="0"/>
              <a:t>Numerical parameters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 dirty="0" err="1" smtClean="0"/>
              <a:t>Preallocate</a:t>
            </a:r>
            <a:endParaRPr lang="en-US" sz="2400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 dirty="0" smtClean="0"/>
              <a:t>IC (</a:t>
            </a:r>
            <a:r>
              <a:rPr lang="en-US" sz="2400" dirty="0" err="1" smtClean="0"/>
              <a:t>pcwise</a:t>
            </a:r>
            <a:r>
              <a:rPr lang="en-US" sz="2400" dirty="0" smtClean="0"/>
              <a:t> linear)</a:t>
            </a:r>
            <a:endParaRPr lang="en-US" sz="24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400" dirty="0" smtClean="0"/>
          </a:p>
        </p:txBody>
      </p:sp>
      <p:cxnSp>
        <p:nvCxnSpPr>
          <p:cNvPr id="12" name="Straight Arrow Connector 11"/>
          <p:cNvCxnSpPr/>
          <p:nvPr/>
        </p:nvCxnSpPr>
        <p:spPr>
          <a:xfrm flipH="1" flipV="1">
            <a:off x="4898571" y="2860766"/>
            <a:ext cx="2725494" cy="1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4898571" y="3348730"/>
            <a:ext cx="2725494" cy="99864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 flipV="1">
            <a:off x="5939315" y="3790673"/>
            <a:ext cx="1684750" cy="13638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 flipV="1">
            <a:off x="5939315" y="1922949"/>
            <a:ext cx="1684750" cy="13638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2085" y="4038972"/>
            <a:ext cx="3535837" cy="650594"/>
          </a:xfrm>
          <a:prstGeom prst="rect">
            <a:avLst/>
          </a:prstGeom>
        </p:spPr>
      </p:pic>
      <p:cxnSp>
        <p:nvCxnSpPr>
          <p:cNvPr id="21" name="Straight Arrow Connector 20"/>
          <p:cNvCxnSpPr/>
          <p:nvPr/>
        </p:nvCxnSpPr>
        <p:spPr>
          <a:xfrm flipH="1" flipV="1">
            <a:off x="5055326" y="4519749"/>
            <a:ext cx="2488972" cy="164519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1455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7018" y="231321"/>
            <a:ext cx="9966960" cy="694418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Example: Numerical solution of Black-Scholes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15343" y="983001"/>
            <a:ext cx="8030028" cy="5331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March forward in time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086" y="925739"/>
            <a:ext cx="1924553" cy="485050"/>
          </a:xfrm>
          <a:prstGeom prst="rect">
            <a:avLst/>
          </a:prstGeom>
        </p:spPr>
      </p:pic>
      <p:sp>
        <p:nvSpPr>
          <p:cNvPr id="11" name="Content Placeholder 2"/>
          <p:cNvSpPr txBox="1">
            <a:spLocks/>
          </p:cNvSpPr>
          <p:nvPr/>
        </p:nvSpPr>
        <p:spPr>
          <a:xfrm>
            <a:off x="8770694" y="1936361"/>
            <a:ext cx="2737683" cy="32474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 smtClean="0"/>
              <a:t>Outer loop advances time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400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 dirty="0" smtClean="0"/>
              <a:t>Inner loop update all the x locations to get one new time level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018" y="1516199"/>
            <a:ext cx="7928231" cy="4087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704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7018" y="231321"/>
            <a:ext cx="9966960" cy="694418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Example: Numerical solution of Black-Scholes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15343" y="983001"/>
            <a:ext cx="8030028" cy="5331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Plot results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086" y="925739"/>
            <a:ext cx="1924553" cy="485050"/>
          </a:xfrm>
          <a:prstGeom prst="rect">
            <a:avLst/>
          </a:prstGeom>
        </p:spPr>
      </p:pic>
      <p:sp>
        <p:nvSpPr>
          <p:cNvPr id="11" name="Content Placeholder 2"/>
          <p:cNvSpPr txBox="1">
            <a:spLocks/>
          </p:cNvSpPr>
          <p:nvPr/>
        </p:nvSpPr>
        <p:spPr>
          <a:xfrm>
            <a:off x="8830610" y="3696987"/>
            <a:ext cx="2737683" cy="25050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If S=2, then little chance it will reach strike price K=3; low value</a:t>
            </a:r>
          </a:p>
          <a:p>
            <a:r>
              <a:rPr lang="en-US" sz="2400" dirty="0"/>
              <a:t>If </a:t>
            </a:r>
            <a:r>
              <a:rPr lang="en-US" sz="2400" dirty="0" smtClean="0"/>
              <a:t>S=3, </a:t>
            </a:r>
            <a:r>
              <a:rPr lang="en-US" sz="2400" dirty="0"/>
              <a:t>then </a:t>
            </a:r>
            <a:r>
              <a:rPr lang="en-US" sz="2400" dirty="0" smtClean="0"/>
              <a:t>value is higher</a:t>
            </a:r>
            <a:endParaRPr lang="en-US" sz="2400" dirty="0"/>
          </a:p>
          <a:p>
            <a:endParaRPr lang="en-US" sz="2400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018" y="1569993"/>
            <a:ext cx="4333954" cy="97726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0498" y="1569993"/>
            <a:ext cx="2405335" cy="175933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2086" y="3369913"/>
            <a:ext cx="6749868" cy="3449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201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7018" y="231321"/>
            <a:ext cx="9966960" cy="694418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Example: Numerical solution of Black-Scholes</a:t>
            </a:r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015343" y="983001"/>
                <a:ext cx="8030028" cy="53319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 smtClean="0"/>
                  <a:t>Now extend simulate to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=8</m:t>
                    </m:r>
                  </m:oMath>
                </a14:m>
                <a:r>
                  <a:rPr lang="en-US" dirty="0" smtClean="0"/>
                  <a:t> (loops not shown)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15343" y="983001"/>
                <a:ext cx="8030028" cy="533198"/>
              </a:xfrm>
              <a:blipFill>
                <a:blip r:embed="rId2"/>
                <a:stretch>
                  <a:fillRect l="-1595" t="-18182" b="-215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086" y="925739"/>
            <a:ext cx="1924553" cy="485050"/>
          </a:xfrm>
          <a:prstGeom prst="rect">
            <a:avLst/>
          </a:prstGeom>
        </p:spPr>
      </p:pic>
      <p:sp>
        <p:nvSpPr>
          <p:cNvPr id="11" name="Content Placeholder 2"/>
          <p:cNvSpPr txBox="1">
            <a:spLocks/>
          </p:cNvSpPr>
          <p:nvPr/>
        </p:nvSpPr>
        <p:spPr>
          <a:xfrm>
            <a:off x="8830610" y="3696987"/>
            <a:ext cx="2737683" cy="250501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 smtClean="0"/>
              <a:t>This makes no sense: look at the scale on the ordinate!</a:t>
            </a:r>
          </a:p>
          <a:p>
            <a:pPr marL="0" indent="0">
              <a:buNone/>
            </a:pPr>
            <a:r>
              <a:rPr lang="en-US" sz="2400" dirty="0" smtClean="0"/>
              <a:t>The numerical method is unstable, we need better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086" y="1556787"/>
            <a:ext cx="5043493" cy="122266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2086" y="2779452"/>
            <a:ext cx="3976803" cy="34257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2086" y="3166150"/>
            <a:ext cx="6626054" cy="3313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50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8828" y="1874610"/>
            <a:ext cx="10515600" cy="2232933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Section 11.2</a:t>
            </a:r>
            <a:b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The method of lines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5801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10532"/>
          </a:xfrm>
        </p:spPr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The method of lines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75658"/>
            <a:ext cx="10515600" cy="5225142"/>
          </a:xfrm>
        </p:spPr>
        <p:txBody>
          <a:bodyPr>
            <a:noAutofit/>
          </a:bodyPr>
          <a:lstStyle/>
          <a:p>
            <a:r>
              <a:rPr lang="en-US" sz="3200" dirty="0" smtClean="0"/>
              <a:t>In the last section, we used a simple method that worked depending on the choice of parameters</a:t>
            </a:r>
          </a:p>
          <a:p>
            <a:r>
              <a:rPr lang="en-US" sz="3200" dirty="0" smtClean="0"/>
              <a:t>We want to put this method into a general framework that can be understood via analyzing the methods</a:t>
            </a:r>
          </a:p>
          <a:p>
            <a:r>
              <a:rPr lang="en-US" sz="3200" dirty="0" smtClean="0"/>
              <a:t>This will very often avoid the need to make careful parameter choices to make a method work</a:t>
            </a:r>
          </a:p>
          <a:p>
            <a:r>
              <a:rPr lang="en-US" sz="3200" dirty="0" smtClean="0"/>
              <a:t>This general framework is called the </a:t>
            </a:r>
            <a:r>
              <a:rPr lang="en-US" sz="3200" i="1" dirty="0" smtClean="0"/>
              <a:t>method of lines</a:t>
            </a:r>
            <a:r>
              <a:rPr lang="en-US" sz="3200" dirty="0" smtClean="0"/>
              <a:t>, but it is really a family of methods.</a:t>
            </a:r>
          </a:p>
        </p:txBody>
      </p:sp>
    </p:spTree>
    <p:extLst>
      <p:ext uri="{BB962C8B-B14F-4D97-AF65-F5344CB8AC3E}">
        <p14:creationId xmlns:p14="http://schemas.microsoft.com/office/powerpoint/2010/main" val="1001211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10532"/>
          </a:xfrm>
        </p:spPr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Partial differential equations (PDEs)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75658"/>
            <a:ext cx="10515600" cy="5225142"/>
          </a:xfrm>
        </p:spPr>
        <p:txBody>
          <a:bodyPr>
            <a:noAutofit/>
          </a:bodyPr>
          <a:lstStyle/>
          <a:p>
            <a:r>
              <a:rPr lang="en-US" sz="3200" dirty="0" smtClean="0"/>
              <a:t>In Chapter 5, we saw IVPs with data at one side of the domain and marching from that end (time like)</a:t>
            </a:r>
          </a:p>
          <a:p>
            <a:r>
              <a:rPr lang="en-US" sz="3200" dirty="0" smtClean="0"/>
              <a:t>In Chapter 9, we saw BVPs with data at both ends of the domain (space like)</a:t>
            </a:r>
          </a:p>
          <a:p>
            <a:r>
              <a:rPr lang="en-US" sz="3200" dirty="0" smtClean="0"/>
              <a:t>Both cases had only one independent variable</a:t>
            </a:r>
          </a:p>
          <a:p>
            <a:r>
              <a:rPr lang="en-US" sz="3200" dirty="0" smtClean="0"/>
              <a:t>For PDEs, there are two independent variables</a:t>
            </a:r>
          </a:p>
          <a:p>
            <a:r>
              <a:rPr lang="en-US" sz="3200" dirty="0" smtClean="0"/>
              <a:t>We start with one being time (like in an IVP) and one being space (like in a BVP)</a:t>
            </a:r>
          </a:p>
          <a:p>
            <a:r>
              <a:rPr lang="en-US" sz="3200" dirty="0" smtClean="0"/>
              <a:t>Sometimes called </a:t>
            </a:r>
            <a:r>
              <a:rPr lang="en-US" sz="3200" i="1" dirty="0" smtClean="0"/>
              <a:t>initial boundary value problems </a:t>
            </a:r>
            <a:r>
              <a:rPr lang="en-US" sz="3200" dirty="0" smtClean="0"/>
              <a:t>(IBVPs)</a:t>
            </a:r>
          </a:p>
        </p:txBody>
      </p:sp>
    </p:spTree>
    <p:extLst>
      <p:ext uri="{BB962C8B-B14F-4D97-AF65-F5344CB8AC3E}">
        <p14:creationId xmlns:p14="http://schemas.microsoft.com/office/powerpoint/2010/main" val="3364312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23148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The method of lines</a:t>
            </a:r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888274"/>
                <a:ext cx="10515600" cy="5512526"/>
              </a:xfrm>
            </p:spPr>
            <p:txBody>
              <a:bodyPr>
                <a:noAutofit/>
              </a:bodyPr>
              <a:lstStyle/>
              <a:p>
                <a:r>
                  <a:rPr lang="en-US" sz="3200" dirty="0" smtClean="0"/>
                  <a:t>We use the heat equation to as the model for this approach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𝑥𝑥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,  0&lt;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&lt;1,  0&lt;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𝑒𝑛𝑑</m:t>
                          </m:r>
                        </m:sub>
                      </m:sSub>
                    </m:oMath>
                  </m:oMathPara>
                </a14:m>
                <a:endParaRPr lang="en-US" sz="3200" dirty="0" smtClean="0"/>
              </a:p>
              <a:p>
                <a:r>
                  <a:rPr lang="en-US" sz="3200" dirty="0" smtClean="0"/>
                  <a:t>We use </a:t>
                </a:r>
                <a:r>
                  <a:rPr lang="en-US" sz="3200" i="1" dirty="0" smtClean="0"/>
                  <a:t>periodic boundary conditions</a:t>
                </a:r>
                <a:r>
                  <a:rPr lang="en-US" sz="3200" dirty="0" smtClean="0"/>
                  <a:t>, often written as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0,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,  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0,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(1,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dirty="0" smtClean="0"/>
              </a:p>
              <a:p>
                <a:r>
                  <a:rPr lang="en-US" sz="3200" dirty="0" smtClean="0"/>
                  <a:t>The initial condition is a given function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,0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(0)</m:t>
                          </m:r>
                        </m:sup>
                      </m:sSup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dirty="0" smtClean="0"/>
              </a:p>
              <a:p>
                <a:r>
                  <a:rPr lang="en-US" sz="3200" dirty="0" smtClean="0"/>
                  <a:t>Exact answer is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32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acc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3200" dirty="0" smtClean="0"/>
              </a:p>
              <a:p>
                <a:r>
                  <a:rPr lang="en-US" sz="3200" dirty="0" smtClean="0"/>
                  <a:t>Note: periodic BCs is not the same as equal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sz="3200" dirty="0" smtClean="0"/>
                  <a:t> at the ends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888274"/>
                <a:ext cx="10515600" cy="5512526"/>
              </a:xfrm>
              <a:blipFill>
                <a:blip r:embed="rId2"/>
                <a:stretch>
                  <a:fillRect l="-1333" t="-23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3346" y="4925517"/>
            <a:ext cx="7458483" cy="1678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226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10532"/>
          </a:xfrm>
        </p:spPr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The method of lines</a:t>
            </a:r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175658"/>
                <a:ext cx="10515600" cy="5225142"/>
              </a:xfrm>
            </p:spPr>
            <p:txBody>
              <a:bodyPr>
                <a:noAutofit/>
              </a:bodyPr>
              <a:lstStyle/>
              <a:p>
                <a:r>
                  <a:rPr lang="en-US" sz="3200" dirty="0" smtClean="0"/>
                  <a:t>In the method of lines, we discretize the space variable but leave time continuous (at first)</a:t>
                </a:r>
              </a:p>
              <a:p>
                <a:r>
                  <a:rPr lang="en-US" sz="3200" dirty="0" smtClean="0"/>
                  <a:t>Then, we discretize in time second</a:t>
                </a:r>
              </a:p>
              <a:p>
                <a:r>
                  <a:rPr lang="en-US" sz="3200" dirty="0" smtClean="0"/>
                  <a:t>This will have advantages, as we shall see</a:t>
                </a:r>
              </a:p>
              <a:p>
                <a:r>
                  <a:rPr lang="en-US" sz="3200" dirty="0" smtClean="0"/>
                  <a:t>Let the grid (or nodes) be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𝑖h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=0,1,…,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−1,  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=1/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sz="3200" dirty="0" smtClean="0"/>
              </a:p>
              <a:p>
                <a:r>
                  <a:rPr lang="en-US" sz="3200" dirty="0" smtClean="0"/>
                  <a:t>Because the function is periodic, using a value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sz="3200" dirty="0" smtClean="0"/>
                  <a:t> is the same as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3200" dirty="0" smtClean="0"/>
                  <a:t>, so we only use values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3200" dirty="0" smtClean="0"/>
                  <a:t> </a:t>
                </a:r>
              </a:p>
              <a:p>
                <a:r>
                  <a:rPr lang="en-US" sz="3200" dirty="0" smtClean="0"/>
                  <a:t>In fact, this is true of a shift of m from any grid point: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175658"/>
                <a:ext cx="10515600" cy="5225142"/>
              </a:xfrm>
              <a:blipFill>
                <a:blip r:embed="rId2"/>
                <a:stretch>
                  <a:fillRect l="-1333" t="-24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0048" y="5874883"/>
            <a:ext cx="4252065" cy="682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376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10532"/>
          </a:xfrm>
        </p:spPr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The method of lines</a:t>
            </a:r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18904"/>
                <a:ext cx="10515600" cy="5538650"/>
              </a:xfrm>
            </p:spPr>
            <p:txBody>
              <a:bodyPr>
                <a:noAutofit/>
              </a:bodyPr>
              <a:lstStyle/>
              <a:p>
                <a:r>
                  <a:rPr lang="en-US" sz="3200" dirty="0" smtClean="0"/>
                  <a:t>Define the numerical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sz="3200" dirty="0" smtClean="0"/>
                  <a:t> at a grid </a:t>
                </a:r>
                <a:r>
                  <a:rPr lang="en-US" sz="3200" dirty="0"/>
                  <a:t>point </a:t>
                </a:r>
                <a:r>
                  <a:rPr lang="en-US" sz="3200" dirty="0" smtClean="0"/>
                  <a:t>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acc>
                      <m:accPr>
                        <m:chr m:val="̂"/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acc>
                    <m:r>
                      <a:rPr lang="en-US" sz="32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32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32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3200" dirty="0"/>
              </a:p>
              <a:p>
                <a:r>
                  <a:rPr lang="en-US" sz="3200" dirty="0" smtClean="0"/>
                  <a:t>The collection of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sz="3200" dirty="0" smtClean="0"/>
                  <a:t> at the grid points is the vector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𝒖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)≈</m:t>
                      </m:r>
                      <m:acc>
                        <m:accPr>
                          <m:chr m:val="̂"/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  <m:r>
                        <a:rPr lang="en-US" sz="32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3200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3200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32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dirty="0" smtClean="0"/>
              </a:p>
              <a:p>
                <a:r>
                  <a:rPr lang="en-US" sz="3200" dirty="0" smtClean="0"/>
                  <a:t>This is called </a:t>
                </a:r>
                <a:r>
                  <a:rPr lang="en-US" sz="3200" dirty="0" err="1" smtClean="0"/>
                  <a:t>semidiscretization</a:t>
                </a:r>
                <a:endParaRPr lang="en-US" sz="3200" dirty="0" smtClean="0"/>
              </a:p>
              <a:p>
                <a:r>
                  <a:rPr lang="en-US" sz="3200" dirty="0" smtClean="0"/>
                  <a:t>Now approximate the space derivative with a differentiation matrix: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𝑥𝑥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)≈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𝑫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𝑥𝑥</m:t>
                          </m:r>
                        </m:sub>
                      </m:sSub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𝒖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dirty="0" smtClean="0"/>
              </a:p>
              <a:p>
                <a:r>
                  <a:rPr lang="en-US" sz="3200" dirty="0" smtClean="0"/>
                  <a:t>Then, the PDE is approximated by: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𝒖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320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𝑫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𝑥𝑥</m:t>
                          </m:r>
                        </m:sub>
                      </m:sSub>
                      <m:r>
                        <a:rPr lang="en-US" sz="32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𝒖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dirty="0" smtClean="0"/>
              </a:p>
              <a:p>
                <a:r>
                  <a:rPr lang="en-US" sz="3200" dirty="0" smtClean="0"/>
                  <a:t>This is a system of ODEs! (IVP)</a:t>
                </a:r>
                <a:endParaRPr lang="en-US" sz="3200" dirty="0"/>
              </a:p>
              <a:p>
                <a:endParaRPr lang="en-US" sz="3200" dirty="0" smtClean="0"/>
              </a:p>
              <a:p>
                <a:endParaRPr lang="en-US" sz="3200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18904"/>
                <a:ext cx="10515600" cy="5538650"/>
              </a:xfrm>
              <a:blipFill>
                <a:blip r:embed="rId2"/>
                <a:stretch>
                  <a:fillRect l="-1333" t="-2200" r="-638" b="-31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42619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10532"/>
          </a:xfrm>
        </p:spPr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The method of lines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75658"/>
            <a:ext cx="10515600" cy="5225142"/>
          </a:xfrm>
        </p:spPr>
        <p:txBody>
          <a:bodyPr>
            <a:noAutofit/>
          </a:bodyPr>
          <a:lstStyle/>
          <a:p>
            <a:r>
              <a:rPr lang="en-US" sz="3200" dirty="0" smtClean="0"/>
              <a:t>To approximate the space derivative, we need a periodic version of the differentiation matrix:</a:t>
            </a:r>
          </a:p>
          <a:p>
            <a:endParaRPr lang="en-US" sz="3200" dirty="0"/>
          </a:p>
          <a:p>
            <a:endParaRPr lang="en-US" sz="3200" dirty="0" smtClean="0"/>
          </a:p>
          <a:p>
            <a:endParaRPr lang="en-US" sz="3200" dirty="0"/>
          </a:p>
          <a:p>
            <a:endParaRPr lang="en-US" sz="3200" dirty="0" smtClean="0"/>
          </a:p>
          <a:p>
            <a:r>
              <a:rPr lang="en-US" sz="3200" dirty="0" smtClean="0"/>
              <a:t>The difference with the previous version is the nonzero elements in upper right and lower left: wrapping of u values around the end</a:t>
            </a:r>
          </a:p>
          <a:p>
            <a:r>
              <a:rPr lang="en-US" sz="3200" dirty="0" smtClean="0"/>
              <a:t>See Function 11.2.1 (</a:t>
            </a:r>
            <a:r>
              <a:rPr lang="en-US" sz="3200" dirty="0" err="1" smtClean="0"/>
              <a:t>diffper.m</a:t>
            </a:r>
            <a:r>
              <a:rPr lang="en-US" sz="3200" dirty="0" smtClean="0"/>
              <a:t>); very similar to before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2116" y="2197682"/>
            <a:ext cx="5197930" cy="2361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058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803" y="123144"/>
            <a:ext cx="7592106" cy="6766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041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10532"/>
          </a:xfrm>
        </p:spPr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The method of lines</a:t>
            </a:r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18904"/>
                <a:ext cx="10515600" cy="5538650"/>
              </a:xfrm>
            </p:spPr>
            <p:txBody>
              <a:bodyPr>
                <a:noAutofit/>
              </a:bodyPr>
              <a:lstStyle/>
              <a:p>
                <a:r>
                  <a:rPr lang="en-US" sz="3200" dirty="0" smtClean="0"/>
                  <a:t>The PDE is approximated by the ODE IVP system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𝒖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320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𝑫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𝑥𝑥</m:t>
                          </m:r>
                        </m:sub>
                      </m:sSub>
                      <m:r>
                        <a:rPr lang="en-US" sz="32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𝒖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dirty="0" smtClean="0"/>
              </a:p>
              <a:p>
                <a:r>
                  <a:rPr lang="en-US" sz="3200" dirty="0" smtClean="0"/>
                  <a:t>It needs the IC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>
                          <a:latin typeface="Cambria Math" panose="02040503050406030204" pitchFamily="18" charset="0"/>
                        </a:rPr>
                        <m:t>𝒖</m:t>
                      </m:r>
                      <m:d>
                        <m:d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  <m:sup>
                          <m:d>
                            <m:d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sup>
                      </m:sSup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3200" b="0" i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  </m:t>
                      </m:r>
                      <m:sSubSup>
                        <m:sSub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(0)</m:t>
                          </m:r>
                        </m:sup>
                      </m:sSubSup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p>
                          <m:d>
                            <m:d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sup>
                      </m:sSup>
                      <m:r>
                        <a:rPr lang="en-US" sz="320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32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dirty="0"/>
              </a:p>
              <a:p>
                <a:r>
                  <a:rPr lang="en-US" sz="3200" dirty="0" smtClean="0"/>
                  <a:t>This is a constant coefficient first order IVP system</a:t>
                </a:r>
              </a:p>
              <a:p>
                <a:r>
                  <a:rPr lang="en-US" sz="3200" dirty="0" smtClean="0"/>
                  <a:t>It could be solved exactly, but this is not true generally for PDEs</a:t>
                </a:r>
              </a:p>
              <a:p>
                <a:r>
                  <a:rPr lang="en-US" sz="3200" dirty="0" smtClean="0"/>
                  <a:t>The key idea here is that </a:t>
                </a:r>
                <a:r>
                  <a:rPr lang="en-US" sz="3200" i="1" dirty="0" smtClean="0"/>
                  <a:t>we have separated the </a:t>
                </a:r>
                <a:r>
                  <a:rPr lang="en-US" sz="3200" i="1" dirty="0" err="1" smtClean="0"/>
                  <a:t>discretizations</a:t>
                </a:r>
                <a:r>
                  <a:rPr lang="en-US" sz="3200" i="1" dirty="0" smtClean="0"/>
                  <a:t> of the space and time variables</a:t>
                </a:r>
                <a:r>
                  <a:rPr lang="en-US" sz="3200" dirty="0" smtClean="0"/>
                  <a:t>, and we can make different, advantageous choices for each variable</a:t>
                </a:r>
              </a:p>
              <a:p>
                <a:endParaRPr lang="en-US" sz="3200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18904"/>
                <a:ext cx="10515600" cy="5538650"/>
              </a:xfrm>
              <a:blipFill>
                <a:blip r:embed="rId2"/>
                <a:stretch>
                  <a:fillRect l="-1333" t="-2310" b="-30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48921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10532"/>
          </a:xfrm>
        </p:spPr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The method of lines</a:t>
            </a:r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18904"/>
                <a:ext cx="10515600" cy="5538650"/>
              </a:xfrm>
            </p:spPr>
            <p:txBody>
              <a:bodyPr>
                <a:noAutofit/>
              </a:bodyPr>
              <a:lstStyle/>
              <a:p>
                <a:r>
                  <a:rPr lang="en-US" sz="3200" dirty="0" smtClean="0"/>
                  <a:t>First, let’s revisit our Euler integrator (previous section, or AB1 of Chapter 6)</a:t>
                </a:r>
              </a:p>
              <a:p>
                <a:r>
                  <a:rPr lang="en-US" sz="3200" dirty="0" smtClean="0"/>
                  <a:t>In this case, choose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3200" i="1" dirty="0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320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0" i="1" dirty="0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32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r>
                        <a:rPr lang="en-US" sz="32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 </m:t>
                      </m:r>
                      <m:r>
                        <a:rPr lang="en-US" sz="32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𝑗</m:t>
                      </m:r>
                      <m:r>
                        <a:rPr lang="en-US" sz="32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=0,1,…,</m:t>
                      </m:r>
                      <m:r>
                        <a:rPr lang="en-US" sz="32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sz="32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 </m:t>
                      </m:r>
                      <m:r>
                        <a:rPr lang="en-US" sz="32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r>
                        <a:rPr lang="en-US" sz="32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32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𝑒𝑛𝑑</m:t>
                          </m:r>
                        </m:sub>
                      </m:sSub>
                      <m:r>
                        <a:rPr lang="en-US" sz="32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  <m:r>
                        <a:rPr lang="en-US" sz="32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sz="3200" dirty="0" smtClean="0"/>
              </a:p>
              <a:p>
                <a:r>
                  <a:rPr lang="en-US" sz="3200" dirty="0" smtClean="0"/>
                  <a:t>We are now solving for the approximate solution at each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3200" dirty="0" smtClean="0"/>
                  <a:t>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𝒖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32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𝒖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i="1" dirty="0" smtClean="0"/>
              </a:p>
              <a:p>
                <a:r>
                  <a:rPr lang="en-US" sz="3200" dirty="0" smtClean="0"/>
                  <a:t>The fully discretized equation in vector form is now</a:t>
                </a:r>
              </a:p>
              <a:p>
                <a:endParaRPr lang="en-US" sz="3200" dirty="0" smtClean="0"/>
              </a:p>
              <a:p>
                <a:endParaRPr lang="en-US" sz="3200" dirty="0" smtClean="0"/>
              </a:p>
              <a:p>
                <a:r>
                  <a:rPr lang="en-US" sz="3200" dirty="0" smtClean="0"/>
                  <a:t>Recall that we had </a:t>
                </a:r>
                <a14:m>
                  <m:oMath xmlns:m="http://schemas.openxmlformats.org/officeDocument/2006/math">
                    <m:r>
                      <a:rPr lang="en-US" sz="3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sSup>
                      <m:sSupPr>
                        <m:ctrlP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3200" dirty="0" smtClean="0"/>
                  <a:t> appear before; it’s still here</a:t>
                </a:r>
              </a:p>
              <a:p>
                <a:endParaRPr lang="en-US" sz="3200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18904"/>
                <a:ext cx="10515600" cy="5538650"/>
              </a:xfrm>
              <a:blipFill>
                <a:blip r:embed="rId2"/>
                <a:stretch>
                  <a:fillRect l="-1333" t="-2310" b="-2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0826" y="4781006"/>
            <a:ext cx="6363506" cy="875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739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10532"/>
          </a:xfrm>
        </p:spPr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The method of lines</a:t>
            </a:r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18904"/>
                <a:ext cx="10515600" cy="5538650"/>
              </a:xfrm>
            </p:spPr>
            <p:txBody>
              <a:bodyPr>
                <a:noAutofit/>
              </a:bodyPr>
              <a:lstStyle/>
              <a:p>
                <a:r>
                  <a:rPr lang="en-US" sz="3200" dirty="0" smtClean="0"/>
                  <a:t>We could use backward Euler (a.k.a. AM1 of Chapter 6)</a:t>
                </a:r>
              </a:p>
              <a:p>
                <a:r>
                  <a:rPr lang="en-US" sz="3200" dirty="0" smtClean="0"/>
                  <a:t>In this case, still have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3200" i="1" dirty="0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320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0" i="1" dirty="0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32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r>
                        <a:rPr lang="en-US" sz="32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 </m:t>
                      </m:r>
                      <m:r>
                        <a:rPr lang="en-US" sz="32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𝑗</m:t>
                      </m:r>
                      <m:r>
                        <a:rPr lang="en-US" sz="32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=0,1,…,</m:t>
                      </m:r>
                      <m:r>
                        <a:rPr lang="en-US" sz="32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sz="32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 </m:t>
                      </m:r>
                      <m:r>
                        <a:rPr lang="en-US" sz="32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r>
                        <a:rPr lang="en-US" sz="32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32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𝑒𝑛𝑑</m:t>
                          </m:r>
                        </m:sub>
                      </m:sSub>
                      <m:r>
                        <a:rPr lang="en-US" sz="32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  <m:r>
                        <a:rPr lang="en-US" sz="32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sz="3200" dirty="0" smtClean="0"/>
              </a:p>
              <a:p>
                <a:r>
                  <a:rPr lang="en-US" sz="3200" dirty="0" smtClean="0"/>
                  <a:t>And we still seek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𝒖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32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𝒖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i="1" dirty="0" smtClean="0"/>
              </a:p>
              <a:p>
                <a:r>
                  <a:rPr lang="en-US" sz="3200" dirty="0" smtClean="0"/>
                  <a:t>This time we 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𝑥𝑥</m:t>
                        </m:r>
                      </m:sub>
                    </m:sSub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b>
                      <m:sSubPr>
                        <m:ctrlP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𝑫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𝑥𝑥</m:t>
                        </m:r>
                      </m:sub>
                    </m:sSub>
                    <m:r>
                      <a:rPr lang="en-US" sz="3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𝒖</m:t>
                    </m:r>
                    <m:r>
                      <a:rPr lang="en-US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i="1" dirty="0" smtClean="0"/>
                  <a:t> </a:t>
                </a:r>
                <a:r>
                  <a:rPr lang="en-US" sz="3200" dirty="0" smtClean="0"/>
                  <a:t>in the PDE</a:t>
                </a:r>
                <a:endParaRPr lang="en-US" sz="3200" dirty="0"/>
              </a:p>
              <a:p>
                <a:r>
                  <a:rPr lang="en-US" sz="3200" dirty="0" smtClean="0"/>
                  <a:t>We get an implicit needing a linear system solution at each step:</a:t>
                </a:r>
              </a:p>
              <a:p>
                <a:endParaRPr lang="en-US" sz="3200" dirty="0" smtClean="0"/>
              </a:p>
              <a:p>
                <a:endParaRPr lang="en-US" sz="3200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18904"/>
                <a:ext cx="10515600" cy="5538650"/>
              </a:xfrm>
              <a:blipFill>
                <a:blip r:embed="rId2"/>
                <a:stretch>
                  <a:fillRect l="-1333" t="-23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1814" y="5116317"/>
            <a:ext cx="7108372" cy="1310607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V="1">
            <a:off x="1502229" y="6032136"/>
            <a:ext cx="940184" cy="2904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8418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297" y="271748"/>
            <a:ext cx="5958840" cy="483960"/>
          </a:xfrm>
        </p:spPr>
        <p:txBody>
          <a:bodyPr>
            <a:normAutofit fontScale="90000"/>
          </a:bodyPr>
          <a:lstStyle/>
          <a:p>
            <a:r>
              <a:rPr lang="en-US" sz="3600" dirty="0" smtClean="0">
                <a:solidFill>
                  <a:srgbClr val="0070C0"/>
                </a:solidFill>
              </a:rPr>
              <a:t>Example: Euler and Backward Euler</a:t>
            </a:r>
            <a:endParaRPr lang="en-US" sz="3600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761116"/>
            <a:ext cx="10515600" cy="5538650"/>
          </a:xfrm>
        </p:spPr>
        <p:txBody>
          <a:bodyPr>
            <a:noAutofit/>
          </a:bodyPr>
          <a:lstStyle/>
          <a:p>
            <a:r>
              <a:rPr lang="en-US" dirty="0" smtClean="0"/>
              <a:t>Some general setup: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Setup for Euler: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sz="3200" dirty="0" smtClean="0"/>
              <a:t>Initial condition; not periodic, but numerically close enough</a:t>
            </a:r>
          </a:p>
          <a:p>
            <a:pPr marL="0" indent="0">
              <a:buNone/>
            </a:pPr>
            <a:endParaRPr lang="en-US" sz="3200" dirty="0" smtClean="0"/>
          </a:p>
          <a:p>
            <a:r>
              <a:rPr lang="en-US" sz="3200" dirty="0" smtClean="0"/>
              <a:t>Apply Euler stepping: </a:t>
            </a:r>
          </a:p>
          <a:p>
            <a:endParaRPr lang="en-US" sz="3200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224700"/>
            <a:ext cx="2760519" cy="53562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8" y="1239170"/>
            <a:ext cx="6942031" cy="72553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709" y="2757777"/>
            <a:ext cx="5429261" cy="101196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199" y="4319488"/>
            <a:ext cx="5288280" cy="48665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92057" y="5133852"/>
            <a:ext cx="3717585" cy="1293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239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297" y="271748"/>
            <a:ext cx="5958840" cy="483960"/>
          </a:xfrm>
        </p:spPr>
        <p:txBody>
          <a:bodyPr>
            <a:normAutofit fontScale="90000"/>
          </a:bodyPr>
          <a:lstStyle/>
          <a:p>
            <a:r>
              <a:rPr lang="en-US" sz="3600" dirty="0" smtClean="0">
                <a:solidFill>
                  <a:srgbClr val="0070C0"/>
                </a:solidFill>
              </a:rPr>
              <a:t>Example: Euler and Backward Euler</a:t>
            </a:r>
            <a:endParaRPr lang="en-US" sz="3600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761116"/>
            <a:ext cx="3903618" cy="5538650"/>
          </a:xfrm>
        </p:spPr>
        <p:txBody>
          <a:bodyPr>
            <a:noAutofit/>
          </a:bodyPr>
          <a:lstStyle/>
          <a:p>
            <a:r>
              <a:rPr lang="en-US" dirty="0" smtClean="0"/>
              <a:t>Plot some small times:</a:t>
            </a:r>
          </a:p>
          <a:p>
            <a:endParaRPr lang="en-US" dirty="0" smtClean="0"/>
          </a:p>
          <a:p>
            <a:r>
              <a:rPr lang="en-US" dirty="0" smtClean="0"/>
              <a:t>Looks ok at start</a:t>
            </a:r>
          </a:p>
          <a:p>
            <a:r>
              <a:rPr lang="en-US" dirty="0" smtClean="0"/>
              <a:t>But for larger times, things go haywire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Growth at ends</a:t>
            </a:r>
          </a:p>
          <a:p>
            <a:r>
              <a:rPr lang="en-US" dirty="0" smtClean="0"/>
              <a:t>Grid scale oscillations</a:t>
            </a:r>
          </a:p>
          <a:p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224700"/>
            <a:ext cx="2760519" cy="5356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1230910"/>
            <a:ext cx="3215522" cy="49338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2741" y="664268"/>
            <a:ext cx="5857179" cy="300206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199" y="3201624"/>
            <a:ext cx="3271240" cy="69110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31883" y="3657600"/>
            <a:ext cx="5758037" cy="3022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459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8828" y="1874610"/>
            <a:ext cx="10515600" cy="2232933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Section 11.1</a:t>
            </a:r>
            <a:b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Black-Scholes equation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5714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297" y="271748"/>
            <a:ext cx="5958840" cy="483960"/>
          </a:xfrm>
        </p:spPr>
        <p:txBody>
          <a:bodyPr>
            <a:normAutofit fontScale="90000"/>
          </a:bodyPr>
          <a:lstStyle/>
          <a:p>
            <a:r>
              <a:rPr lang="en-US" sz="3600" dirty="0" smtClean="0">
                <a:solidFill>
                  <a:srgbClr val="0070C0"/>
                </a:solidFill>
              </a:rPr>
              <a:t>Example: Euler and Backward Euler</a:t>
            </a:r>
            <a:endParaRPr lang="en-US" sz="3600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621486" y="2560319"/>
            <a:ext cx="3299460" cy="2811983"/>
          </a:xfrm>
        </p:spPr>
        <p:txBody>
          <a:bodyPr>
            <a:noAutofit/>
          </a:bodyPr>
          <a:lstStyle/>
          <a:p>
            <a:r>
              <a:rPr lang="en-US" dirty="0" smtClean="0"/>
              <a:t>Explosive growth</a:t>
            </a:r>
          </a:p>
          <a:p>
            <a:r>
              <a:rPr lang="en-US" dirty="0" smtClean="0"/>
              <a:t>Nothing to do with PDE problem: instability!</a:t>
            </a:r>
          </a:p>
          <a:p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224700"/>
            <a:ext cx="2760519" cy="53562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947057"/>
            <a:ext cx="7630954" cy="498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71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297" y="271748"/>
            <a:ext cx="5958840" cy="483960"/>
          </a:xfrm>
        </p:spPr>
        <p:txBody>
          <a:bodyPr>
            <a:normAutofit fontScale="90000"/>
          </a:bodyPr>
          <a:lstStyle/>
          <a:p>
            <a:r>
              <a:rPr lang="en-US" sz="3600" dirty="0" smtClean="0">
                <a:solidFill>
                  <a:srgbClr val="0070C0"/>
                </a:solidFill>
              </a:rPr>
              <a:t>Example: Euler and Backward Euler</a:t>
            </a:r>
            <a:endParaRPr lang="en-US" sz="3600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761116"/>
            <a:ext cx="3903618" cy="5914004"/>
          </a:xfrm>
        </p:spPr>
        <p:txBody>
          <a:bodyPr>
            <a:noAutofit/>
          </a:bodyPr>
          <a:lstStyle/>
          <a:p>
            <a:r>
              <a:rPr lang="en-US" dirty="0" smtClean="0"/>
              <a:t>Now try backward Euler</a:t>
            </a:r>
          </a:p>
          <a:p>
            <a:r>
              <a:rPr lang="en-US" dirty="0" smtClean="0"/>
              <a:t>Solve linear system to advance each step: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In </a:t>
            </a:r>
            <a:r>
              <a:rPr lang="en-US" dirty="0" err="1" smtClean="0"/>
              <a:t>matlab</a:t>
            </a:r>
            <a:r>
              <a:rPr lang="en-US" dirty="0" smtClean="0"/>
              <a:t>: 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Stable for same step size!</a:t>
            </a:r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224700"/>
            <a:ext cx="2760519" cy="53562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8" y="3977694"/>
            <a:ext cx="3745197" cy="157326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2479" y="1784308"/>
            <a:ext cx="7088777" cy="349226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3205" y="2446081"/>
            <a:ext cx="2975182" cy="525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199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9222" y="271748"/>
            <a:ext cx="5958840" cy="483960"/>
          </a:xfrm>
        </p:spPr>
        <p:txBody>
          <a:bodyPr>
            <a:normAutofit fontScale="90000"/>
          </a:bodyPr>
          <a:lstStyle/>
          <a:p>
            <a:r>
              <a:rPr lang="en-US" sz="3600" dirty="0" smtClean="0">
                <a:solidFill>
                  <a:srgbClr val="0070C0"/>
                </a:solidFill>
              </a:rPr>
              <a:t>Example: Built-in time steppers</a:t>
            </a:r>
            <a:endParaRPr lang="en-US" sz="3600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3143" y="943996"/>
            <a:ext cx="5146766" cy="5914004"/>
          </a:xfrm>
        </p:spPr>
        <p:txBody>
          <a:bodyPr>
            <a:noAutofit/>
          </a:bodyPr>
          <a:lstStyle/>
          <a:p>
            <a:r>
              <a:rPr lang="en-US" dirty="0" smtClean="0"/>
              <a:t>Now try ode45 for time stepping</a:t>
            </a:r>
          </a:p>
          <a:p>
            <a:r>
              <a:rPr lang="en-US" dirty="0" smtClean="0"/>
              <a:t>Same setup in space:</a:t>
            </a:r>
          </a:p>
          <a:p>
            <a:r>
              <a:rPr lang="en-US" dirty="0" smtClean="0"/>
              <a:t>Using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ode45</a:t>
            </a:r>
            <a:r>
              <a:rPr lang="en-US" dirty="0" smtClean="0"/>
              <a:t>:</a:t>
            </a:r>
          </a:p>
          <a:p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Stable!</a:t>
            </a:r>
          </a:p>
          <a:p>
            <a:r>
              <a:rPr lang="en-US" dirty="0" smtClean="0"/>
              <a:t>But lots of time steps:</a:t>
            </a:r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1211" y="1520751"/>
            <a:ext cx="6318998" cy="61980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271748"/>
            <a:ext cx="2383951" cy="48396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2022" y="2170339"/>
            <a:ext cx="2289606" cy="37658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4274" y="2534957"/>
            <a:ext cx="6394777" cy="125709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72022" y="3773262"/>
            <a:ext cx="6050961" cy="306391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3143" y="5242081"/>
            <a:ext cx="3981961" cy="1119529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>
          <a:xfrm>
            <a:off x="3222150" y="2170339"/>
            <a:ext cx="1649872" cy="607769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4830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9222" y="271748"/>
            <a:ext cx="5958840" cy="483960"/>
          </a:xfrm>
        </p:spPr>
        <p:txBody>
          <a:bodyPr>
            <a:normAutofit fontScale="90000"/>
          </a:bodyPr>
          <a:lstStyle/>
          <a:p>
            <a:r>
              <a:rPr lang="en-US" sz="3600" dirty="0" smtClean="0">
                <a:solidFill>
                  <a:srgbClr val="0070C0"/>
                </a:solidFill>
              </a:rPr>
              <a:t>Example: Built-in time steppers</a:t>
            </a:r>
            <a:endParaRPr lang="en-US" sz="3600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3142" y="943996"/>
            <a:ext cx="7576458" cy="5914004"/>
          </a:xfrm>
        </p:spPr>
        <p:txBody>
          <a:bodyPr>
            <a:noAutofit/>
          </a:bodyPr>
          <a:lstStyle/>
          <a:p>
            <a:r>
              <a:rPr lang="en-US" dirty="0" smtClean="0"/>
              <a:t>Now try ode15s for time stepping</a:t>
            </a:r>
          </a:p>
          <a:p>
            <a:r>
              <a:rPr lang="en-US" dirty="0" smtClean="0"/>
              <a:t>Same setup </a:t>
            </a:r>
          </a:p>
          <a:p>
            <a:r>
              <a:rPr lang="en-US" dirty="0" smtClean="0"/>
              <a:t>Using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ode15s</a:t>
            </a:r>
            <a:r>
              <a:rPr lang="en-US" dirty="0" smtClean="0"/>
              <a:t>:</a:t>
            </a:r>
          </a:p>
          <a:p>
            <a:endParaRPr lang="en-US" dirty="0"/>
          </a:p>
          <a:p>
            <a:r>
              <a:rPr lang="en-US" dirty="0" smtClean="0"/>
              <a:t>Solution looks same (not shown)</a:t>
            </a:r>
          </a:p>
          <a:p>
            <a:r>
              <a:rPr lang="en-US" dirty="0" smtClean="0"/>
              <a:t>Far fewer time steps: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From properties of time stepping algorithm</a:t>
            </a:r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271748"/>
            <a:ext cx="2383951" cy="4839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1028" y="2050172"/>
            <a:ext cx="6597972" cy="62771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141" y="4267471"/>
            <a:ext cx="4693459" cy="134955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9725" y="4267471"/>
            <a:ext cx="4789461" cy="1349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667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8828" y="1874610"/>
            <a:ext cx="10515600" cy="2232933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Section 11.3</a:t>
            </a:r>
            <a:b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Absolute stability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9864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10532"/>
          </a:xfrm>
        </p:spPr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The method of lines</a:t>
            </a:r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18904"/>
                <a:ext cx="10515600" cy="5538650"/>
              </a:xfrm>
            </p:spPr>
            <p:txBody>
              <a:bodyPr>
                <a:noAutofit/>
              </a:bodyPr>
              <a:lstStyle/>
              <a:p>
                <a:r>
                  <a:rPr lang="en-US" sz="3200" dirty="0" smtClean="0"/>
                  <a:t>Applying different time stepping methods to the constant coefficient problem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𝒖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’(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3200" i="1" dirty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𝑨𝒖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sz="3200" dirty="0" smtClean="0"/>
                  <a:t>gave different results</a:t>
                </a:r>
              </a:p>
              <a:p>
                <a:r>
                  <a:rPr lang="en-US" sz="3200" dirty="0" smtClean="0"/>
                  <a:t>We need to understand this systematically</a:t>
                </a:r>
              </a:p>
              <a:p>
                <a:r>
                  <a:rPr lang="en-US" sz="3200" dirty="0" smtClean="0"/>
                  <a:t>All of the methods were “zero-stable” in the sense of 6.8 at </a:t>
                </a:r>
                <a14:m>
                  <m:oMath xmlns:m="http://schemas.openxmlformats.org/officeDocument/2006/math">
                    <m:r>
                      <a:rPr lang="en-US" sz="3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n-US" sz="3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→0</m:t>
                    </m:r>
                  </m:oMath>
                </a14:m>
                <a:endParaRPr lang="en-US" sz="3200" dirty="0" smtClean="0"/>
              </a:p>
              <a:p>
                <a:r>
                  <a:rPr lang="en-US" sz="3200" dirty="0" smtClean="0"/>
                  <a:t>Still, we saw empirically that for small nonzero </a:t>
                </a:r>
                <a14:m>
                  <m:oMath xmlns:m="http://schemas.openxmlformats.org/officeDocument/2006/math">
                    <m:r>
                      <a:rPr lang="en-US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US" sz="3200" dirty="0" smtClean="0"/>
                  <a:t> there may be instability as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→∞</m:t>
                    </m:r>
                  </m:oMath>
                </a14:m>
                <a:endParaRPr lang="en-US" sz="3200" dirty="0" smtClean="0"/>
              </a:p>
              <a:p>
                <a:r>
                  <a:rPr lang="en-US" sz="3200" dirty="0" smtClean="0"/>
                  <a:t>Let’s analyze it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18904"/>
                <a:ext cx="10515600" cy="5538650"/>
              </a:xfrm>
              <a:blipFill>
                <a:blip r:embed="rId2"/>
                <a:stretch>
                  <a:fillRect l="-1333" t="-23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53696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10532"/>
          </a:xfrm>
        </p:spPr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Absolute stability</a:t>
            </a:r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18904"/>
                <a:ext cx="10515600" cy="5538650"/>
              </a:xfrm>
            </p:spPr>
            <p:txBody>
              <a:bodyPr>
                <a:noAutofit/>
              </a:bodyPr>
              <a:lstStyle/>
              <a:p>
                <a:r>
                  <a:rPr lang="en-US" sz="3200" dirty="0" smtClean="0"/>
                  <a:t>Let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en-US" sz="3200" dirty="0" smtClean="0"/>
                  <a:t> have the eigenvalue decomposition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𝑽𝑫</m:t>
                      </m:r>
                      <m:sSup>
                        <m:sSup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3200" b="1" dirty="0" smtClean="0"/>
              </a:p>
              <a:p>
                <a:r>
                  <a:rPr lang="en-US" sz="3200" dirty="0" smtClean="0"/>
                  <a:t>Then, we can write </a:t>
                </a:r>
              </a:p>
              <a:p>
                <a:endParaRPr lang="en-US" sz="3200" dirty="0"/>
              </a:p>
              <a:p>
                <a:endParaRPr lang="en-US" sz="3200" dirty="0" smtClean="0"/>
              </a:p>
              <a:p>
                <a:endParaRPr lang="en-US" sz="3200" dirty="0"/>
              </a:p>
              <a:p>
                <a:r>
                  <a:rPr lang="en-US" sz="3200" dirty="0" smtClean="0"/>
                  <a:t>Here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)=</m:t>
                    </m:r>
                    <m:sSup>
                      <m:sSupPr>
                        <m:ctrlPr>
                          <a:rPr lang="en-US" sz="32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1" i="1" dirty="0" smtClean="0"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p>
                        <m:r>
                          <a:rPr lang="en-US" sz="320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𝒖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3200" dirty="0" smtClean="0"/>
              </a:p>
              <a:p>
                <a:r>
                  <a:rPr lang="en-US" sz="3200" dirty="0" smtClean="0"/>
                  <a:t>Because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𝑫</m:t>
                    </m:r>
                  </m:oMath>
                </a14:m>
                <a:r>
                  <a:rPr lang="en-US" sz="3200" dirty="0" smtClean="0"/>
                  <a:t> is diagonal, the dynamics of the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US" sz="3200" dirty="0" smtClean="0"/>
                  <a:t> are completely decoupled</a:t>
                </a:r>
              </a:p>
              <a:p>
                <a:r>
                  <a:rPr lang="en-US" sz="3200" dirty="0" smtClean="0"/>
                  <a:t>Each row is then just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18904"/>
                <a:ext cx="10515600" cy="5538650"/>
              </a:xfrm>
              <a:blipFill>
                <a:blip r:embed="rId2"/>
                <a:stretch>
                  <a:fillRect l="-1333" t="-2200" r="-928" b="-5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8672" y="2372133"/>
            <a:ext cx="3847552" cy="166429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1411" y="5904412"/>
            <a:ext cx="6263198" cy="430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844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10532"/>
          </a:xfrm>
        </p:spPr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Absolute stability</a:t>
            </a:r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18904"/>
                <a:ext cx="10515600" cy="5538650"/>
              </a:xfrm>
            </p:spPr>
            <p:txBody>
              <a:bodyPr>
                <a:noAutofit/>
              </a:bodyPr>
              <a:lstStyle/>
              <a:p>
                <a:r>
                  <a:rPr lang="en-US" sz="3200" dirty="0" smtClean="0"/>
                  <a:t>This means we can focus on the model problem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 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sz="3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3200" dirty="0" smtClean="0"/>
              </a:p>
              <a:p>
                <a14:m>
                  <m:oMath xmlns:m="http://schemas.openxmlformats.org/officeDocument/2006/math">
                    <m:r>
                      <a:rPr lang="en-US" sz="3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3200" dirty="0" smtClean="0"/>
                  <a:t> may be a complex number</a:t>
                </a:r>
              </a:p>
              <a:p>
                <a:r>
                  <a:rPr lang="en-US" sz="3200" dirty="0" smtClean="0"/>
                  <a:t>The answer is easy:</a:t>
                </a:r>
                <a:endParaRPr lang="en-US" sz="3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-US" sz="3200" dirty="0" smtClean="0"/>
              </a:p>
              <a:p>
                <a:r>
                  <a:rPr lang="en-US" sz="3200" dirty="0" smtClean="0"/>
                  <a:t>If </a:t>
                </a:r>
                <a14:m>
                  <m:oMath xmlns:m="http://schemas.openxmlformats.org/officeDocument/2006/math">
                    <m:r>
                      <a:rPr lang="en-US" sz="3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3200" dirty="0" smtClean="0"/>
                  <a:t>, then</a:t>
                </a:r>
              </a:p>
              <a:p>
                <a:endParaRPr lang="en-US" sz="3200" dirty="0" smtClean="0"/>
              </a:p>
              <a:p>
                <a:endParaRPr lang="en-US" sz="3200" dirty="0"/>
              </a:p>
              <a:p>
                <a:r>
                  <a:rPr lang="en-US" sz="3200" dirty="0" smtClean="0"/>
                  <a:t>Then </a:t>
                </a:r>
                <a14:m>
                  <m:oMath xmlns:m="http://schemas.openxmlformats.org/officeDocument/2006/math">
                    <m:r>
                      <a:rPr lang="en-US" sz="3200" b="0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3200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 smtClean="0"/>
                  <a:t> is bounded for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en-US" sz="3200" dirty="0" smtClean="0"/>
                  <a:t> iff</a:t>
                </a:r>
              </a:p>
              <a:p>
                <a:r>
                  <a:rPr lang="en-US" sz="3200" dirty="0" smtClean="0"/>
                  <a:t>This is the left half of the complex </a:t>
                </a:r>
                <a14:m>
                  <m:oMath xmlns:m="http://schemas.openxmlformats.org/officeDocument/2006/math">
                    <m:r>
                      <a:rPr lang="en-US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3200" dirty="0" smtClean="0"/>
                  <a:t> plane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18904"/>
                <a:ext cx="10515600" cy="5538650"/>
              </a:xfrm>
              <a:blipFill>
                <a:blip r:embed="rId2"/>
                <a:stretch>
                  <a:fillRect l="-1333" t="-2310" b="-9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1927" y="4271554"/>
            <a:ext cx="4981932" cy="87044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2180" y="5303519"/>
            <a:ext cx="2295714" cy="518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110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10532"/>
          </a:xfrm>
        </p:spPr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Stability regions</a:t>
            </a:r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18904"/>
                <a:ext cx="10515600" cy="5538650"/>
              </a:xfrm>
            </p:spPr>
            <p:txBody>
              <a:bodyPr>
                <a:noAutofit/>
              </a:bodyPr>
              <a:lstStyle/>
              <a:p>
                <a:r>
                  <a:rPr lang="en-US" sz="3200" dirty="0" smtClean="0"/>
                  <a:t>When an IVP method with step size </a:t>
                </a:r>
                <a14:m>
                  <m:oMath xmlns:m="http://schemas.openxmlformats.org/officeDocument/2006/math">
                    <m:r>
                      <a:rPr lang="en-US" sz="3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US" sz="3200" dirty="0" smtClean="0"/>
                  <a:t> is applied to our model problem, the solution is bounded as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en-US" sz="3200" dirty="0" smtClean="0"/>
                  <a:t> only for some values of </a:t>
                </a:r>
                <a14:m>
                  <m:oMath xmlns:m="http://schemas.openxmlformats.org/officeDocument/2006/math">
                    <m:r>
                      <a:rPr lang="en-US" sz="3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US" sz="3200" dirty="0" smtClean="0"/>
                  <a:t> and </a:t>
                </a:r>
                <a14:m>
                  <m:oMath xmlns:m="http://schemas.openxmlformats.org/officeDocument/2006/math">
                    <m:r>
                      <a:rPr lang="en-US" sz="3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endParaRPr lang="en-US" sz="3200" dirty="0"/>
              </a:p>
              <a:p>
                <a:pPr marL="0" indent="0">
                  <a:buNone/>
                </a:pPr>
                <a:r>
                  <a:rPr lang="en-US" sz="3200" dirty="0" smtClean="0"/>
                  <a:t>                           </a:t>
                </a:r>
                <a:r>
                  <a:rPr lang="en-US" sz="3200" dirty="0" smtClean="0">
                    <a:solidFill>
                      <a:srgbClr val="0070C0"/>
                    </a:solidFill>
                  </a:rPr>
                  <a:t>Example: Euler and Backward Euler</a:t>
                </a:r>
                <a:endParaRPr lang="en-US" sz="3200" dirty="0" smtClean="0"/>
              </a:p>
              <a:p>
                <a:pPr marL="0" indent="0">
                  <a:buNone/>
                </a:pPr>
                <a:r>
                  <a:rPr lang="en-US" sz="3200" dirty="0" smtClean="0"/>
                  <a:t>Apply Euler discretization to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 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sz="3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3200" dirty="0" smtClean="0"/>
              </a:p>
              <a:p>
                <a:pPr marL="0" indent="0">
                  <a:buNone/>
                </a:pPr>
                <a:r>
                  <a:rPr lang="en-US" sz="3200" dirty="0" smtClean="0"/>
                  <a:t>One gets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𝜏𝜆</m:t>
                          </m:r>
                        </m:e>
                      </m:d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sz="3200" dirty="0" smtClean="0"/>
              </a:p>
              <a:p>
                <a:pPr marL="0" indent="0">
                  <a:buNone/>
                </a:pPr>
                <a:r>
                  <a:rPr lang="en-US" sz="3200" dirty="0" smtClean="0"/>
                  <a:t>Let </a:t>
                </a:r>
                <a14:m>
                  <m:oMath xmlns:m="http://schemas.openxmlformats.org/officeDocument/2006/math">
                    <m:r>
                      <a:rPr lang="en-US" sz="3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𝜍</m:t>
                    </m:r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𝜏𝜆</m:t>
                    </m:r>
                  </m:oMath>
                </a14:m>
                <a:endParaRPr lang="en-US" sz="3200" dirty="0" smtClean="0"/>
              </a:p>
              <a:p>
                <a:pPr marL="0" indent="0">
                  <a:buNone/>
                </a:pPr>
                <a:r>
                  <a:rPr lang="en-US" sz="3200" dirty="0" smtClean="0"/>
                  <a:t>At any time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3200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1+</m:t>
                            </m:r>
                            <m:r>
                              <a:rPr lang="en-US" sz="3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𝜍</m:t>
                            </m:r>
                          </m:e>
                        </m:d>
                      </m:e>
                      <m:sup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sz="3200" dirty="0" smtClean="0"/>
                  <a:t>, and then </a:t>
                </a:r>
                <a14:m>
                  <m:oMath xmlns:m="http://schemas.openxmlformats.org/officeDocument/2006/math">
                    <m:r>
                      <a:rPr lang="en-US" sz="32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en-US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1+</m:t>
                            </m:r>
                            <m:r>
                              <a:rPr lang="en-US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𝜍</m:t>
                            </m:r>
                          </m:e>
                        </m:d>
                      </m:e>
                      <m:sup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endParaRPr lang="en-US" sz="3200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18904"/>
                <a:ext cx="10515600" cy="5538650"/>
              </a:xfrm>
              <a:blipFill>
                <a:blip r:embed="rId2"/>
                <a:stretch>
                  <a:fillRect l="-1507" t="-2200" r="-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456088"/>
            <a:ext cx="2302219" cy="456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52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92286" y="365126"/>
            <a:ext cx="7761514" cy="549274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70C0"/>
                </a:solidFill>
              </a:rPr>
              <a:t>Example: Euler and Backward Euler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18904"/>
                <a:ext cx="10515600" cy="5538650"/>
              </a:xfrm>
            </p:spPr>
            <p:txBody>
              <a:bodyPr>
                <a:noAutofit/>
              </a:bodyPr>
              <a:lstStyle/>
              <a:p>
                <a:r>
                  <a:rPr lang="en-US" sz="3200" dirty="0" smtClean="0"/>
                  <a:t>To keep the solution bounded, we need decay</a:t>
                </a:r>
              </a:p>
              <a:p>
                <a:r>
                  <a:rPr lang="en-US" sz="3200" dirty="0" smtClean="0"/>
                  <a:t>We must have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1+</m:t>
                        </m:r>
                        <m: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𝜍</m:t>
                        </m:r>
                      </m:e>
                    </m:d>
                    <m:r>
                      <a:rPr lang="en-US" sz="3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3200" dirty="0"/>
              </a:p>
              <a:p>
                <a:r>
                  <a:rPr lang="en-US" sz="3200" dirty="0" smtClean="0"/>
                  <a:t>For complex </a:t>
                </a:r>
                <a14:m>
                  <m:oMath xmlns:m="http://schemas.openxmlformats.org/officeDocument/2006/math">
                    <m:r>
                      <a:rPr lang="en-US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𝜍</m:t>
                    </m:r>
                  </m:oMath>
                </a14:m>
                <a:r>
                  <a:rPr lang="en-US" sz="3200" dirty="0" smtClean="0"/>
                  <a:t>, we can think of this as follows: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𝜍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𝜍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−(−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sz="3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3200" dirty="0"/>
              </a:p>
              <a:p>
                <a:r>
                  <a:rPr lang="en-US" sz="3200" dirty="0" smtClean="0"/>
                  <a:t>This is region </a:t>
                </a:r>
                <a:r>
                  <a:rPr lang="en-US" sz="3200" i="1" dirty="0" smtClean="0"/>
                  <a:t>inside</a:t>
                </a:r>
                <a:r>
                  <a:rPr lang="en-US" sz="3200" dirty="0" smtClean="0"/>
                  <a:t> closed unit disk centered at (-1,0) </a:t>
                </a:r>
              </a:p>
              <a:p>
                <a:r>
                  <a:rPr lang="en-US" sz="3200" dirty="0" smtClean="0"/>
                  <a:t>Staying inside it gives stability</a:t>
                </a:r>
              </a:p>
              <a:p>
                <a:r>
                  <a:rPr lang="en-US" sz="3200" dirty="0" smtClean="0"/>
                  <a:t>If we repeat for backward Euler, we get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3200" i="1">
                          <a:latin typeface="Cambria Math" panose="02040503050406030204" pitchFamily="18" charset="0"/>
                        </a:rPr>
                        <m:t> =</m:t>
                      </m:r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32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𝜍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r>
                        <m:rPr>
                          <m:sty m:val="p"/>
                        </m:rPr>
                        <a:rPr lang="en-US" sz="32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or</m:t>
                      </m:r>
                      <m:r>
                        <a:rPr lang="en-US" sz="32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</m:t>
                      </m:r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𝜍</m:t>
                              </m:r>
                            </m:e>
                          </m:d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sz="3200" dirty="0" smtClean="0"/>
              </a:p>
              <a:p>
                <a:r>
                  <a:rPr lang="en-US" sz="3200" dirty="0" smtClean="0"/>
                  <a:t>We get absolute stability iff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𝜍</m:t>
                            </m:r>
                          </m:e>
                        </m:d>
                      </m:e>
                      <m:sup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≤1</m:t>
                    </m:r>
                  </m:oMath>
                </a14:m>
                <a:r>
                  <a:rPr lang="en-US" sz="3200" dirty="0" smtClean="0"/>
                  <a:t> or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𝜍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sz="3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3200" dirty="0"/>
              </a:p>
              <a:p>
                <a:r>
                  <a:rPr lang="en-US" sz="3200" dirty="0" smtClean="0"/>
                  <a:t>This is region </a:t>
                </a:r>
                <a:r>
                  <a:rPr lang="en-US" sz="3200" i="1" dirty="0" smtClean="0"/>
                  <a:t>outside</a:t>
                </a:r>
                <a:r>
                  <a:rPr lang="en-US" sz="3200" dirty="0" smtClean="0"/>
                  <a:t> open unit disk centered at (1,0)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18904"/>
                <a:ext cx="10515600" cy="5538650"/>
              </a:xfrm>
              <a:blipFill>
                <a:blip r:embed="rId2"/>
                <a:stretch>
                  <a:fillRect l="-1333" t="-2310" b="-5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65126"/>
            <a:ext cx="2302219" cy="456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578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88855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Black-Scholes equation</a:t>
            </a:r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752512" y="1053981"/>
                <a:ext cx="10515600" cy="5464385"/>
              </a:xfrm>
            </p:spPr>
            <p:txBody>
              <a:bodyPr>
                <a:noAutofit/>
              </a:bodyPr>
              <a:lstStyle/>
              <a:p>
                <a:r>
                  <a:rPr lang="en-US" sz="3200" dirty="0" smtClean="0"/>
                  <a:t>Suppose we want to buy a stock at a price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3200" dirty="0" smtClean="0"/>
              </a:p>
              <a:p>
                <a:r>
                  <a:rPr lang="en-US" sz="3200" dirty="0" smtClean="0"/>
                  <a:t>If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)&gt;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(0), </m:t>
                    </m:r>
                  </m:oMath>
                </a14:m>
                <a:r>
                  <a:rPr lang="en-US" sz="3200" dirty="0" smtClean="0"/>
                  <a:t>and we well at time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3200" dirty="0" smtClean="0"/>
                  <a:t>, we make money</a:t>
                </a:r>
              </a:p>
              <a:p>
                <a:r>
                  <a:rPr lang="en-US" sz="3200" dirty="0" smtClean="0"/>
                  <a:t>But f </a:t>
                </a:r>
                <a14:m>
                  <m:oMath xmlns:m="http://schemas.openxmlformats.org/officeDocument/2006/math">
                    <m:r>
                      <a:rPr lang="en-US" sz="3200" i="1" dirty="0"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US" sz="32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3200" b="0" i="1" dirty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3200" b="0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3200" b="0" i="1" dirty="0" smtClean="0">
                        <a:latin typeface="Cambria Math" panose="02040503050406030204" pitchFamily="18" charset="0"/>
                      </a:rPr>
                      <m:t>(0)</m:t>
                    </m:r>
                  </m:oMath>
                </a14:m>
                <a:r>
                  <a:rPr lang="en-US" sz="3200" i="1" dirty="0" smtClean="0"/>
                  <a:t> </a:t>
                </a:r>
                <a:r>
                  <a:rPr lang="en-US" sz="3200" dirty="0" smtClean="0"/>
                  <a:t>we lose money, and possibly lots of it</a:t>
                </a:r>
              </a:p>
              <a:p>
                <a:r>
                  <a:rPr lang="en-US" sz="3200" dirty="0" smtClean="0"/>
                  <a:t>One could instead by a European call option: pay now for the option to by the stock at strike price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sz="3200" dirty="0" smtClean="0"/>
                  <a:t> and strike time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en-US" sz="3200" dirty="0" smtClean="0"/>
              </a:p>
              <a:p>
                <a:r>
                  <a:rPr lang="en-US" sz="3200" dirty="0" smtClean="0"/>
                  <a:t>If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)&gt;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sz="3200" dirty="0" smtClean="0"/>
                  <a:t>,  exercise the option and sell to take profit</a:t>
                </a:r>
              </a:p>
              <a:p>
                <a:r>
                  <a:rPr lang="en-US" sz="3200" dirty="0"/>
                  <a:t>If </a:t>
                </a:r>
                <a14:m>
                  <m:oMath xmlns:m="http://schemas.openxmlformats.org/officeDocument/2006/math">
                    <m:r>
                      <a:rPr lang="en-US" sz="3200" i="1" dirty="0"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US" sz="32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  <m:r>
                      <a:rPr lang="en-US" sz="3200" b="0" i="1" dirty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3200" i="1" dirty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sz="3200" dirty="0"/>
                  <a:t>,  </a:t>
                </a:r>
                <a:r>
                  <a:rPr lang="en-US" sz="3200" dirty="0" smtClean="0"/>
                  <a:t>not exercising means we only lose option price</a:t>
                </a:r>
                <a:endParaRPr lang="en-US" sz="3200" dirty="0"/>
              </a:p>
              <a:p>
                <a:r>
                  <a:rPr lang="en-US" sz="3200" dirty="0" smtClean="0"/>
                  <a:t>Payoff function: </a:t>
                </a:r>
              </a:p>
              <a:p>
                <a:endParaRPr lang="en-US" sz="3200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52512" y="1053981"/>
                <a:ext cx="10515600" cy="5464385"/>
              </a:xfrm>
              <a:blipFill>
                <a:blip r:embed="rId2"/>
                <a:stretch>
                  <a:fillRect l="-1333" t="-2232" r="-20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952" y="5539563"/>
            <a:ext cx="6083982" cy="671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244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10532"/>
          </a:xfrm>
        </p:spPr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Stability regions</a:t>
            </a:r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18904"/>
                <a:ext cx="10515600" cy="5538650"/>
              </a:xfrm>
            </p:spPr>
            <p:txBody>
              <a:bodyPr>
                <a:noAutofit/>
              </a:bodyPr>
              <a:lstStyle/>
              <a:p>
                <a:r>
                  <a:rPr lang="en-US" sz="3200" dirty="0" smtClean="0"/>
                  <a:t>This means we can focus on the model problem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 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sz="3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3200" dirty="0" smtClean="0"/>
              </a:p>
              <a:p>
                <a14:m>
                  <m:oMath xmlns:m="http://schemas.openxmlformats.org/officeDocument/2006/math">
                    <m:r>
                      <a:rPr lang="en-US" sz="3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3200" dirty="0" smtClean="0"/>
                  <a:t> may be a complex number</a:t>
                </a:r>
              </a:p>
              <a:p>
                <a:r>
                  <a:rPr lang="en-US" sz="3200" dirty="0" smtClean="0"/>
                  <a:t>The answer is easy:</a:t>
                </a:r>
                <a:endParaRPr lang="en-US" sz="3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-US" sz="3200" dirty="0" smtClean="0"/>
              </a:p>
              <a:p>
                <a:r>
                  <a:rPr lang="en-US" sz="3200" dirty="0" smtClean="0"/>
                  <a:t>If </a:t>
                </a:r>
                <a14:m>
                  <m:oMath xmlns:m="http://schemas.openxmlformats.org/officeDocument/2006/math">
                    <m:r>
                      <a:rPr lang="en-US" sz="3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3200" dirty="0" smtClean="0"/>
                  <a:t>, then</a:t>
                </a:r>
              </a:p>
              <a:p>
                <a:endParaRPr lang="en-US" sz="3200" dirty="0" smtClean="0"/>
              </a:p>
              <a:p>
                <a:endParaRPr lang="en-US" sz="3200" dirty="0"/>
              </a:p>
              <a:p>
                <a:r>
                  <a:rPr lang="en-US" sz="3200" dirty="0" smtClean="0"/>
                  <a:t>Then </a:t>
                </a:r>
                <a14:m>
                  <m:oMath xmlns:m="http://schemas.openxmlformats.org/officeDocument/2006/math">
                    <m:r>
                      <a:rPr lang="en-US" sz="3200" b="0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3200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 smtClean="0"/>
                  <a:t> is bounded for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en-US" sz="3200" dirty="0" smtClean="0"/>
                  <a:t> iff</a:t>
                </a:r>
              </a:p>
              <a:p>
                <a:r>
                  <a:rPr lang="en-US" sz="3200" dirty="0" smtClean="0"/>
                  <a:t>This is the left half of the complex </a:t>
                </a:r>
                <a14:m>
                  <m:oMath xmlns:m="http://schemas.openxmlformats.org/officeDocument/2006/math">
                    <m:r>
                      <a:rPr lang="en-US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3200" dirty="0" smtClean="0"/>
                  <a:t> plane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18904"/>
                <a:ext cx="10515600" cy="5538650"/>
              </a:xfrm>
              <a:blipFill>
                <a:blip r:embed="rId2"/>
                <a:stretch>
                  <a:fillRect l="-1333" t="-2310" b="-9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1927" y="4271554"/>
            <a:ext cx="4981932" cy="87044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2180" y="5303519"/>
            <a:ext cx="2295714" cy="518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376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10532"/>
          </a:xfrm>
        </p:spPr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Stability regions</a:t>
            </a:r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18904"/>
                <a:ext cx="10515600" cy="5538650"/>
              </a:xfrm>
            </p:spPr>
            <p:txBody>
              <a:bodyPr>
                <a:noAutofit/>
              </a:bodyPr>
              <a:lstStyle/>
              <a:p>
                <a:r>
                  <a:rPr lang="en-US" sz="3200" dirty="0" smtClean="0"/>
                  <a:t>These are </a:t>
                </a:r>
                <a:r>
                  <a:rPr lang="en-US" sz="3200" i="1" dirty="0" smtClean="0"/>
                  <a:t>regions of absolute stability</a:t>
                </a:r>
                <a:r>
                  <a:rPr lang="en-US" sz="3200" dirty="0" smtClean="0"/>
                  <a:t>, or </a:t>
                </a:r>
                <a:r>
                  <a:rPr lang="en-US" sz="3200" i="1" dirty="0" smtClean="0"/>
                  <a:t>stability regions</a:t>
                </a:r>
              </a:p>
              <a:p>
                <a:r>
                  <a:rPr lang="en-US" sz="3200" dirty="0" smtClean="0"/>
                  <a:t>It turns out that for all RK and multistep methods, just as in our example, that the only parameter that matters is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𝜍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𝜏𝜆</m:t>
                      </m:r>
                    </m:oMath>
                  </m:oMathPara>
                </a14:m>
                <a:endParaRPr lang="en-US" sz="3200" dirty="0"/>
              </a:p>
              <a:p>
                <a:r>
                  <a:rPr lang="en-US" sz="3200" dirty="0" smtClean="0"/>
                  <a:t>The answer will be bounded iff </a:t>
                </a:r>
                <a14:m>
                  <m:oMath xmlns:m="http://schemas.openxmlformats.org/officeDocument/2006/math">
                    <m:r>
                      <a:rPr lang="en-US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𝜍</m:t>
                    </m:r>
                  </m:oMath>
                </a14:m>
                <a:r>
                  <a:rPr lang="en-US" sz="3200" dirty="0" smtClean="0"/>
                  <a:t> is within some subset of the complex plane</a:t>
                </a:r>
                <a:endParaRPr lang="en-US" sz="3200" dirty="0"/>
              </a:p>
              <a:p>
                <a:r>
                  <a:rPr lang="en-US" sz="3200" dirty="0" smtClean="0"/>
                  <a:t>These can be computed from the requirement that growth cannot occur</a:t>
                </a:r>
              </a:p>
              <a:p>
                <a:r>
                  <a:rPr lang="en-US" sz="3200" dirty="0" smtClean="0"/>
                  <a:t>Here are some results for those stability regions for the model problem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32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</m:t>
                    </m:r>
                    <m:r>
                      <a:rPr lang="en-US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</m:oMath>
                </a14:m>
                <a:endParaRPr lang="en-US" sz="3200" dirty="0"/>
              </a:p>
              <a:p>
                <a:endParaRPr lang="en-US" sz="3200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18904"/>
                <a:ext cx="10515600" cy="5538650"/>
              </a:xfrm>
              <a:blipFill>
                <a:blip r:embed="rId2"/>
                <a:stretch>
                  <a:fillRect l="-1333" t="-2310" r="-21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3184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10532"/>
          </a:xfrm>
        </p:spPr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Stability regions: Adams-</a:t>
            </a:r>
            <a:r>
              <a:rPr lang="en-US" dirty="0" err="1" smtClean="0">
                <a:solidFill>
                  <a:srgbClr val="0070C0"/>
                </a:solidFill>
              </a:rPr>
              <a:t>Bashforth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75658"/>
            <a:ext cx="3145971" cy="5538650"/>
          </a:xfrm>
        </p:spPr>
        <p:txBody>
          <a:bodyPr>
            <a:noAutofit/>
          </a:bodyPr>
          <a:lstStyle/>
          <a:p>
            <a:r>
              <a:rPr lang="en-US" sz="3200" dirty="0" smtClean="0"/>
              <a:t>Explicit </a:t>
            </a:r>
            <a:r>
              <a:rPr lang="en-US" sz="3200" dirty="0" err="1" smtClean="0"/>
              <a:t>mutli</a:t>
            </a:r>
            <a:r>
              <a:rPr lang="en-US" sz="3200" dirty="0" smtClean="0"/>
              <a:t>-step method</a:t>
            </a:r>
          </a:p>
          <a:p>
            <a:r>
              <a:rPr lang="en-US" sz="3200" dirty="0" smtClean="0"/>
              <a:t>Orders 1 to 3</a:t>
            </a:r>
          </a:p>
          <a:p>
            <a:r>
              <a:rPr lang="en-US" sz="3200" dirty="0" smtClean="0"/>
              <a:t>Closed region inside the curves is stable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5874" y="1175658"/>
            <a:ext cx="7188926" cy="5634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599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10532"/>
          </a:xfrm>
        </p:spPr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Stability regions: Adams-Moulton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75658"/>
            <a:ext cx="3145971" cy="5538650"/>
          </a:xfrm>
        </p:spPr>
        <p:txBody>
          <a:bodyPr>
            <a:noAutofit/>
          </a:bodyPr>
          <a:lstStyle/>
          <a:p>
            <a:r>
              <a:rPr lang="en-US" sz="3200" dirty="0" smtClean="0"/>
              <a:t>Implicit multi-step method</a:t>
            </a:r>
          </a:p>
          <a:p>
            <a:r>
              <a:rPr lang="en-US" sz="3200" dirty="0" smtClean="0"/>
              <a:t>Orders 2 to 6</a:t>
            </a:r>
          </a:p>
          <a:p>
            <a:r>
              <a:rPr lang="en-US" sz="3200" dirty="0" smtClean="0"/>
              <a:t>Closed region inside the curves is stable</a:t>
            </a:r>
          </a:p>
          <a:p>
            <a:r>
              <a:rPr lang="en-US" sz="3200" dirty="0" smtClean="0"/>
              <a:t>Region of stability is bigger than AB methods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3440" y="1175658"/>
            <a:ext cx="6899910" cy="5577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024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6"/>
            <a:ext cx="10642963" cy="810532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Stability regions: Backward differentiation formulas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75658"/>
            <a:ext cx="3720737" cy="5538650"/>
          </a:xfrm>
        </p:spPr>
        <p:txBody>
          <a:bodyPr>
            <a:noAutofit/>
          </a:bodyPr>
          <a:lstStyle/>
          <a:p>
            <a:r>
              <a:rPr lang="en-US" sz="3200" dirty="0" smtClean="0"/>
              <a:t>Implicit multi-step method</a:t>
            </a:r>
          </a:p>
          <a:p>
            <a:r>
              <a:rPr lang="en-US" sz="3200" dirty="0" smtClean="0"/>
              <a:t>Orders 1 to 6</a:t>
            </a:r>
          </a:p>
          <a:p>
            <a:r>
              <a:rPr lang="en-US" sz="3200" dirty="0" smtClean="0"/>
              <a:t>Closed region outside the curves is stable</a:t>
            </a:r>
          </a:p>
          <a:p>
            <a:r>
              <a:rPr lang="en-US" sz="3200" dirty="0" smtClean="0"/>
              <a:t>Orders 1 and 2 stable for entire left half plane</a:t>
            </a:r>
          </a:p>
          <a:p>
            <a:r>
              <a:rPr lang="en-US" sz="3200" dirty="0" smtClean="0"/>
              <a:t>Parts of imaginary axis excluded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200" y="1175658"/>
            <a:ext cx="6451963" cy="5411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459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6"/>
            <a:ext cx="10642963" cy="810532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Stability regions: </a:t>
            </a:r>
            <a:r>
              <a:rPr lang="en-US" dirty="0" err="1" smtClean="0">
                <a:solidFill>
                  <a:srgbClr val="0070C0"/>
                </a:solidFill>
              </a:rPr>
              <a:t>Runge-Kutta</a:t>
            </a:r>
            <a:r>
              <a:rPr lang="en-US" dirty="0" smtClean="0">
                <a:solidFill>
                  <a:srgbClr val="0070C0"/>
                </a:solidFill>
              </a:rPr>
              <a:t> methods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75658"/>
            <a:ext cx="3145971" cy="5538650"/>
          </a:xfrm>
        </p:spPr>
        <p:txBody>
          <a:bodyPr>
            <a:noAutofit/>
          </a:bodyPr>
          <a:lstStyle/>
          <a:p>
            <a:r>
              <a:rPr lang="en-US" sz="3200" dirty="0" smtClean="0"/>
              <a:t>Explicit, multi-stage single-step methods</a:t>
            </a:r>
          </a:p>
          <a:p>
            <a:r>
              <a:rPr lang="en-US" sz="3200" dirty="0" smtClean="0"/>
              <a:t>Orders 1 to 4</a:t>
            </a:r>
          </a:p>
          <a:p>
            <a:r>
              <a:rPr lang="en-US" sz="3200" dirty="0" smtClean="0"/>
              <a:t>Closed region inside the curves is stable</a:t>
            </a:r>
          </a:p>
          <a:p>
            <a:r>
              <a:rPr lang="en-US" sz="3200" dirty="0" smtClean="0"/>
              <a:t>Stable for parts of imaginary axis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3090" y="1175658"/>
            <a:ext cx="6486290" cy="5042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653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10532"/>
          </a:xfrm>
        </p:spPr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Stability regions</a:t>
            </a:r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18904"/>
                <a:ext cx="10515600" cy="5538650"/>
              </a:xfrm>
            </p:spPr>
            <p:txBody>
              <a:bodyPr>
                <a:noAutofit/>
              </a:bodyPr>
              <a:lstStyle/>
              <a:p>
                <a:r>
                  <a:rPr lang="en-US" sz="3200" dirty="0" smtClean="0"/>
                  <a:t>For any particular method and value of </a:t>
                </a:r>
                <a14:m>
                  <m:oMath xmlns:m="http://schemas.openxmlformats.org/officeDocument/2006/math">
                    <m:r>
                      <a:rPr lang="en-US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3200" dirty="0" smtClean="0"/>
                  <a:t>, we can use the stability region to deduce which, if any, values of </a:t>
                </a:r>
                <a14:m>
                  <m:oMath xmlns:m="http://schemas.openxmlformats.org/officeDocument/2006/math">
                    <m:r>
                      <a:rPr lang="en-US" sz="3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US" sz="3200" dirty="0" smtClean="0"/>
                  <a:t> will give a bounded solution </a:t>
                </a:r>
              </a:p>
              <a:p>
                <a:r>
                  <a:rPr lang="en-US" sz="3200" dirty="0">
                    <a:solidFill>
                      <a:srgbClr val="0070C0"/>
                    </a:solidFill>
                  </a:rPr>
                  <a:t> </a:t>
                </a:r>
                <a:r>
                  <a:rPr lang="en-US" sz="3200" dirty="0" smtClean="0">
                    <a:solidFill>
                      <a:srgbClr val="0070C0"/>
                    </a:solidFill>
                  </a:rPr>
                  <a:t>                           Example: Euler method</a:t>
                </a:r>
                <a:endParaRPr lang="en-US" sz="3200" dirty="0" smtClean="0"/>
              </a:p>
              <a:p>
                <a:r>
                  <a:rPr lang="en-US" sz="3200" dirty="0" smtClean="0"/>
                  <a:t>Suppose we apply Euler discretization to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 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sz="3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3200" dirty="0" smtClean="0"/>
              </a:p>
              <a:p>
                <a:r>
                  <a:rPr lang="en-US" sz="3200" dirty="0" smtClean="0"/>
                  <a:t>Also suppose </a:t>
                </a:r>
                <a14:m>
                  <m:oMath xmlns:m="http://schemas.openxmlformats.org/officeDocument/2006/math">
                    <m:r>
                      <a:rPr lang="en-US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=−4</m:t>
                    </m:r>
                  </m:oMath>
                </a14:m>
                <a:endParaRPr lang="en-US" sz="3200" dirty="0" smtClean="0"/>
              </a:p>
              <a:p>
                <a:r>
                  <a:rPr lang="en-US" sz="3200" dirty="0" smtClean="0"/>
                  <a:t>Then </a:t>
                </a:r>
                <a14:m>
                  <m:oMath xmlns:m="http://schemas.openxmlformats.org/officeDocument/2006/math">
                    <m:r>
                      <a:rPr lang="en-US" sz="3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𝜍</m:t>
                    </m:r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𝜏𝜆</m:t>
                    </m:r>
                    <m:r>
                      <a:rPr lang="en-US" sz="32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=−4</m:t>
                    </m:r>
                    <m:r>
                      <a:rPr lang="en-US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US" sz="3200" dirty="0" smtClean="0">
                    <a:ea typeface="Cambria Math" panose="02040503050406030204" pitchFamily="18" charset="0"/>
                  </a:rPr>
                  <a:t> is only on the negative real axis</a:t>
                </a:r>
              </a:p>
              <a:p>
                <a:r>
                  <a:rPr lang="en-US" sz="3200" dirty="0" smtClean="0">
                    <a:ea typeface="Cambria Math" panose="02040503050406030204" pitchFamily="18" charset="0"/>
                  </a:rPr>
                  <a:t>We need </a:t>
                </a:r>
                <a14:m>
                  <m:oMath xmlns:m="http://schemas.openxmlformats.org/officeDocument/2006/math">
                    <m:r>
                      <a:rPr lang="en-US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𝜍</m:t>
                    </m:r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∈[−2,0]</m:t>
                    </m:r>
                  </m:oMath>
                </a14:m>
                <a:r>
                  <a:rPr lang="en-US" sz="3200" dirty="0" smtClean="0">
                    <a:ea typeface="Cambria Math" panose="02040503050406030204" pitchFamily="18" charset="0"/>
                  </a:rPr>
                  <a:t> for stability</a:t>
                </a:r>
              </a:p>
              <a:p>
                <a:r>
                  <a:rPr lang="en-US" sz="3200" dirty="0" smtClean="0"/>
                  <a:t>So we need </a:t>
                </a:r>
                <a14:m>
                  <m:oMath xmlns:m="http://schemas.openxmlformats.org/officeDocument/2006/math">
                    <m:r>
                      <a:rPr lang="en-US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𝜍</m:t>
                    </m:r>
                    <m:r>
                      <a:rPr lang="en-US" sz="3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−2</m:t>
                    </m:r>
                  </m:oMath>
                </a14:m>
                <a:r>
                  <a:rPr lang="en-US" sz="3200" dirty="0" smtClean="0"/>
                  <a:t> or </a:t>
                </a:r>
                <a14:m>
                  <m:oMath xmlns:m="http://schemas.openxmlformats.org/officeDocument/2006/math">
                    <m:r>
                      <a:rPr lang="en-US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n-US" sz="3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f>
                      <m:fPr>
                        <m:ctrlP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3200" dirty="0" smtClean="0"/>
                  <a:t> for stability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18904"/>
                <a:ext cx="10515600" cy="5538650"/>
              </a:xfrm>
              <a:blipFill>
                <a:blip r:embed="rId2"/>
                <a:stretch>
                  <a:fillRect l="-1333" t="-2200" r="-1275" b="-1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478677"/>
            <a:ext cx="2623184" cy="499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333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4353" y="364492"/>
            <a:ext cx="6337663" cy="653778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70C0"/>
                </a:solidFill>
              </a:rPr>
              <a:t>Example: Euler </a:t>
            </a:r>
            <a:r>
              <a:rPr lang="en-US" dirty="0" smtClean="0">
                <a:solidFill>
                  <a:srgbClr val="0070C0"/>
                </a:solidFill>
              </a:rPr>
              <a:t>method</a:t>
            </a:r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18904"/>
                <a:ext cx="10515600" cy="5538650"/>
              </a:xfrm>
            </p:spPr>
            <p:txBody>
              <a:bodyPr>
                <a:noAutofit/>
              </a:bodyPr>
              <a:lstStyle/>
              <a:p>
                <a:r>
                  <a:rPr lang="en-US" sz="3200" dirty="0" smtClean="0"/>
                  <a:t>Now suppose </a:t>
                </a:r>
                <a14:m>
                  <m:oMath xmlns:m="http://schemas.openxmlformats.org/officeDocument/2006/math">
                    <m:r>
                      <a:rPr lang="en-US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3200" dirty="0" smtClean="0"/>
                  <a:t> </a:t>
                </a:r>
              </a:p>
              <a:p>
                <a:r>
                  <a:rPr lang="en-US" sz="3200" dirty="0" smtClean="0"/>
                  <a:t>Then </a:t>
                </a:r>
                <a14:m>
                  <m:oMath xmlns:m="http://schemas.openxmlformats.org/officeDocument/2006/math">
                    <m:r>
                      <a:rPr lang="en-US" sz="3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𝜍</m:t>
                    </m:r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𝜏𝜆</m:t>
                    </m:r>
                    <m:r>
                      <a:rPr lang="en-US" sz="32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US" sz="3200" dirty="0" smtClean="0">
                    <a:ea typeface="Cambria Math" panose="02040503050406030204" pitchFamily="18" charset="0"/>
                  </a:rPr>
                  <a:t>, which is only on positive imaginary axis</a:t>
                </a:r>
              </a:p>
              <a:p>
                <a:r>
                  <a:rPr lang="en-US" sz="3200" dirty="0" smtClean="0">
                    <a:ea typeface="Cambria Math" panose="02040503050406030204" pitchFamily="18" charset="0"/>
                  </a:rPr>
                  <a:t>But no part other than the origin is in the region of stability!</a:t>
                </a:r>
              </a:p>
              <a:p>
                <a:r>
                  <a:rPr lang="en-US" sz="3200" dirty="0" smtClean="0"/>
                  <a:t>(Forward) Euler will not be stable for any positive </a:t>
                </a:r>
                <a14:m>
                  <m:oMath xmlns:m="http://schemas.openxmlformats.org/officeDocument/2006/math">
                    <m:r>
                      <a:rPr lang="en-US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</m:oMath>
                </a14:m>
                <a:endParaRPr lang="en-US" sz="3200" dirty="0" smtClean="0"/>
              </a:p>
              <a:p>
                <a:r>
                  <a:rPr lang="en-US" sz="3200" dirty="0" smtClean="0"/>
                  <a:t>Backward Euler is different; the whole imaginary axis is in the region of stability</a:t>
                </a:r>
              </a:p>
              <a:p>
                <a:r>
                  <a:rPr lang="en-US" sz="3200" dirty="0" smtClean="0"/>
                  <a:t>So, any choice </a:t>
                </a:r>
                <a14:m>
                  <m:oMath xmlns:m="http://schemas.openxmlformats.org/officeDocument/2006/math">
                    <m:r>
                      <a:rPr lang="en-US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US" sz="3200" dirty="0" smtClean="0"/>
                  <a:t> will be stable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18904"/>
                <a:ext cx="10515600" cy="5538650"/>
              </a:xfrm>
              <a:blipFill>
                <a:blip r:embed="rId2"/>
                <a:stretch>
                  <a:fillRect l="-1333" t="-2200" r="-23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65126"/>
            <a:ext cx="2623184" cy="499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731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6337663" cy="48396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Stability regions</a:t>
            </a:r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966651"/>
                <a:ext cx="10892246" cy="5538650"/>
              </a:xfrm>
            </p:spPr>
            <p:txBody>
              <a:bodyPr>
                <a:noAutofit/>
              </a:bodyPr>
              <a:lstStyle/>
              <a:p>
                <a:r>
                  <a:rPr lang="en-US" sz="3200" dirty="0" smtClean="0"/>
                  <a:t>The last example does not contradict our earlier statements</a:t>
                </a:r>
              </a:p>
              <a:p>
                <a:r>
                  <a:rPr lang="en-US" sz="3200" dirty="0" smtClean="0"/>
                  <a:t>Those earlier statements were based on </a:t>
                </a:r>
                <a14:m>
                  <m:oMath xmlns:m="http://schemas.openxmlformats.org/officeDocument/2006/math">
                    <m:r>
                      <a:rPr lang="en-US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n-US" sz="3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3200" dirty="0" smtClean="0"/>
                  <a:t> for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∈[</m:t>
                    </m:r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3200" dirty="0" smtClean="0"/>
              </a:p>
              <a:p>
                <a:r>
                  <a:rPr lang="en-US" sz="3200" dirty="0" smtClean="0"/>
                  <a:t>Both that limit and the limit </a:t>
                </a:r>
                <a14:m>
                  <m:oMath xmlns:m="http://schemas.openxmlformats.org/officeDocument/2006/math">
                    <m:r>
                      <a:rPr lang="en-US" sz="3200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en-US" sz="3200" dirty="0"/>
                  <a:t> </a:t>
                </a:r>
                <a:r>
                  <a:rPr lang="en-US" sz="3200" dirty="0" smtClean="0"/>
                  <a:t>imply that the number of steps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en-US" sz="3200" dirty="0"/>
                  <a:t> </a:t>
                </a:r>
                <a:endParaRPr lang="en-US" sz="3200" dirty="0" smtClean="0"/>
              </a:p>
              <a:p>
                <a:r>
                  <a:rPr lang="en-US" sz="3200" dirty="0" smtClean="0">
                    <a:ea typeface="Cambria Math" panose="02040503050406030204" pitchFamily="18" charset="0"/>
                  </a:rPr>
                  <a:t>But the limits behave differently</a:t>
                </a:r>
              </a:p>
              <a:p>
                <a:r>
                  <a:rPr lang="en-US" sz="3200" dirty="0" smtClean="0">
                    <a:ea typeface="Cambria Math" panose="02040503050406030204" pitchFamily="18" charset="0"/>
                  </a:rPr>
                  <a:t>Two important trends to remember: </a:t>
                </a:r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en-US" sz="2800" dirty="0" smtClean="0">
                    <a:ea typeface="Cambria Math" panose="02040503050406030204" pitchFamily="18" charset="0"/>
                  </a:rPr>
                  <a:t>As the order of accuracy increases, the stability regions get smaller.</a:t>
                </a:r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en-US" sz="2800" dirty="0" smtClean="0">
                    <a:ea typeface="Cambria Math" panose="02040503050406030204" pitchFamily="18" charset="0"/>
                  </a:rPr>
                  <a:t>Implicit methods have larger stability regions than the corresponding explicit method.</a:t>
                </a:r>
              </a:p>
              <a:p>
                <a:r>
                  <a:rPr lang="en-US" sz="3200" dirty="0" smtClean="0">
                    <a:ea typeface="Cambria Math" panose="02040503050406030204" pitchFamily="18" charset="0"/>
                  </a:rPr>
                  <a:t>Explains differences between ode45 (explicit)and ode15s (implicit)</a:t>
                </a:r>
                <a:endParaRPr lang="en-US" sz="3200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966651"/>
                <a:ext cx="10892246" cy="5538650"/>
              </a:xfrm>
              <a:blipFill>
                <a:blip r:embed="rId2"/>
                <a:stretch>
                  <a:fillRect l="-1288" t="-2313" r="-280" b="-33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61971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00847" y="325302"/>
            <a:ext cx="7006046" cy="48396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Stability and the heat equation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966651"/>
            <a:ext cx="10892246" cy="52251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200" dirty="0" smtClean="0"/>
              <a:t>Consider Euler for heat equation first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67154"/>
            <a:ext cx="2453545" cy="62765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561011"/>
            <a:ext cx="7107880" cy="82949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0452" y="2462346"/>
            <a:ext cx="6280317" cy="116912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0452" y="3631474"/>
            <a:ext cx="5746219" cy="3095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290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88855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Black-Scholes equation</a:t>
            </a:r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752512" y="1053981"/>
                <a:ext cx="10515600" cy="5464385"/>
              </a:xfrm>
            </p:spPr>
            <p:txBody>
              <a:bodyPr>
                <a:noAutofit/>
              </a:bodyPr>
              <a:lstStyle/>
              <a:p>
                <a:r>
                  <a:rPr lang="en-US" sz="3200" dirty="0" smtClean="0"/>
                  <a:t>But how to price the call option?</a:t>
                </a:r>
              </a:p>
              <a:p>
                <a:r>
                  <a:rPr lang="en-US" sz="3200" dirty="0" smtClean="0"/>
                  <a:t>The Black-Scholes equation is one way to do this:</a:t>
                </a:r>
              </a:p>
              <a:p>
                <a:endParaRPr lang="en-US" sz="3200" dirty="0" smtClean="0"/>
              </a:p>
              <a:p>
                <a:endParaRPr lang="en-US" sz="3200" dirty="0" smtClean="0"/>
              </a:p>
              <a:p>
                <a14:m>
                  <m:oMath xmlns:m="http://schemas.openxmlformats.org/officeDocument/2006/math">
                    <m:r>
                      <a:rPr lang="en-US" sz="3200" i="1" dirty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32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i="1" dirty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3200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sz="32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 smtClean="0"/>
                  <a:t> is the value of the option</a:t>
                </a:r>
                <a:endParaRPr lang="en-US" sz="3200" dirty="0"/>
              </a:p>
              <a:p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sz="3200" dirty="0" smtClean="0"/>
                  <a:t> is the risk-free interest rate</a:t>
                </a:r>
              </a:p>
              <a:p>
                <a14:m>
                  <m:oMath xmlns:m="http://schemas.openxmlformats.org/officeDocument/2006/math">
                    <m:r>
                      <a:rPr lang="en-US" sz="3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3200" dirty="0" smtClean="0"/>
                  <a:t> is the volatility of the stock (</a:t>
                </a:r>
                <a:r>
                  <a:rPr lang="en-US" sz="3200" dirty="0" err="1" smtClean="0"/>
                  <a:t>std</a:t>
                </a:r>
                <a:r>
                  <a:rPr lang="en-US" sz="3200" dirty="0" smtClean="0"/>
                  <a:t> dev of rate of return) </a:t>
                </a:r>
              </a:p>
              <a:p>
                <a:r>
                  <a:rPr lang="en-US" sz="3200" dirty="0" smtClean="0"/>
                  <a:t>If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3200" b="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2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3200" dirty="0"/>
                  <a:t>  </a:t>
                </a:r>
                <a:r>
                  <a:rPr lang="en-US" sz="3200" dirty="0" smtClean="0"/>
                  <a:t>assumed constant and known Payoff function: </a:t>
                </a:r>
              </a:p>
              <a:p>
                <a:r>
                  <a:rPr lang="en-US" sz="3200" dirty="0" smtClean="0"/>
                  <a:t>At strike time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3200" dirty="0" smtClean="0"/>
                  <a:t>, </a:t>
                </a:r>
                <a14:m>
                  <m:oMath xmlns:m="http://schemas.openxmlformats.org/officeDocument/2006/math">
                    <m:r>
                      <a:rPr lang="en-US" sz="3200" i="1" dirty="0">
                        <a:latin typeface="Cambria Math" panose="02040503050406030204" pitchFamily="18" charset="0"/>
                      </a:rPr>
                      <m:t>𝑣</m:t>
                    </m:r>
                    <m:d>
                      <m:dPr>
                        <m:ctrlPr>
                          <a:rPr lang="en-US" sz="32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e>
                    </m:d>
                    <m:r>
                      <a:rPr lang="en-US" sz="32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0" i="1" dirty="0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3200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3200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 smtClean="0"/>
                  <a:t>, and we want to solve backward for </a:t>
                </a:r>
                <a14:m>
                  <m:oMath xmlns:m="http://schemas.openxmlformats.org/officeDocument/2006/math">
                    <m:r>
                      <a:rPr lang="en-US" sz="3200" i="1" dirty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32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i="1" dirty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3200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sz="32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52512" y="1053981"/>
                <a:ext cx="10515600" cy="5464385"/>
              </a:xfrm>
              <a:blipFill>
                <a:blip r:embed="rId2"/>
                <a:stretch>
                  <a:fillRect l="-1333" t="-2344" b="-43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5805" y="2246791"/>
            <a:ext cx="4350887" cy="772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725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00847" y="325302"/>
            <a:ext cx="7006046" cy="48396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Stability and the heat equation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966651"/>
            <a:ext cx="10892246" cy="52251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200" dirty="0" smtClean="0"/>
              <a:t>Here’s the stability region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67154"/>
            <a:ext cx="2453545" cy="62765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489166"/>
            <a:ext cx="8501743" cy="5345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215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00847" y="325302"/>
            <a:ext cx="7006046" cy="48396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Stability and the heat equation</a:t>
            </a:r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966651"/>
                <a:ext cx="10892246" cy="5551715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sz="3200" dirty="0" smtClean="0"/>
                  <a:t>Now find the biggest </a:t>
                </a:r>
                <a14:m>
                  <m:oMath xmlns:m="http://schemas.openxmlformats.org/officeDocument/2006/math">
                    <m:r>
                      <a:rPr lang="en-US" sz="3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US" sz="3200" dirty="0" smtClean="0"/>
                  <a:t> where all </a:t>
                </a:r>
                <a14:m>
                  <m:oMath xmlns:m="http://schemas.openxmlformats.org/officeDocument/2006/math">
                    <m:r>
                      <a:rPr lang="en-US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𝜏𝜆</m:t>
                    </m:r>
                    <m:r>
                      <a:rPr lang="en-US" sz="3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</m:oMath>
                </a14:m>
                <a:endParaRPr lang="en-US" sz="3200" dirty="0" smtClean="0"/>
              </a:p>
              <a:p>
                <a:pPr marL="0" indent="0">
                  <a:buNone/>
                </a:pPr>
                <a:endParaRPr lang="en-US" sz="3200" dirty="0"/>
              </a:p>
              <a:p>
                <a:pPr marL="0" indent="0">
                  <a:buNone/>
                </a:pPr>
                <a:endParaRPr lang="en-US" sz="3200" dirty="0" smtClean="0"/>
              </a:p>
              <a:p>
                <a:pPr marL="0" indent="0">
                  <a:buNone/>
                </a:pPr>
                <a:endParaRPr lang="en-US" sz="3200" dirty="0"/>
              </a:p>
              <a:p>
                <a:pPr marL="0" indent="0">
                  <a:buNone/>
                </a:pPr>
                <a:endParaRPr lang="en-US" sz="3200" dirty="0"/>
              </a:p>
              <a:p>
                <a:pPr marL="0" indent="0">
                  <a:buNone/>
                </a:pPr>
                <a:endParaRPr lang="en-US" sz="3200" dirty="0" smtClean="0"/>
              </a:p>
              <a:p>
                <a:pPr marL="0" indent="0">
                  <a:buNone/>
                </a:pPr>
                <a:r>
                  <a:rPr lang="en-US" sz="3200" dirty="0" smtClean="0"/>
                  <a:t>Use it 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966651"/>
                <a:ext cx="10892246" cy="5551715"/>
              </a:xfrm>
              <a:blipFill>
                <a:blip r:embed="rId2"/>
                <a:stretch>
                  <a:fillRect l="-1456" t="-2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67154"/>
            <a:ext cx="2453545" cy="62765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199" y="1504665"/>
            <a:ext cx="4142122" cy="2596554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838199" y="4972852"/>
            <a:ext cx="5092473" cy="1153627"/>
            <a:chOff x="838200" y="4200375"/>
            <a:chExt cx="4700451" cy="1003993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38200" y="4200375"/>
              <a:ext cx="3396516" cy="685134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38200" y="4859381"/>
              <a:ext cx="4700451" cy="344987"/>
            </a:xfrm>
            <a:prstGeom prst="rect">
              <a:avLst/>
            </a:prstGeom>
          </p:spPr>
        </p:pic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30673" y="2523662"/>
            <a:ext cx="5577704" cy="3801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043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106961"/>
            <a:ext cx="8266611" cy="56166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00847" y="325302"/>
            <a:ext cx="7006046" cy="48396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Stability and the heat equation</a:t>
            </a:r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651172" y="2456131"/>
                <a:ext cx="4517571" cy="3552783"/>
              </a:xfrm>
            </p:spPr>
            <p:txBody>
              <a:bodyPr>
                <a:noAutofit/>
              </a:bodyPr>
              <a:lstStyle/>
              <a:p>
                <a:r>
                  <a:rPr lang="en-US" sz="3200" dirty="0" smtClean="0"/>
                  <a:t>Now backward Euler; we need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𝜍</m:t>
                        </m:r>
                        <m: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3200" dirty="0" smtClean="0"/>
              </a:p>
              <a:p>
                <a:r>
                  <a:rPr lang="en-US" sz="3200" dirty="0" smtClean="0"/>
                  <a:t>All </a:t>
                </a:r>
                <a14:m>
                  <m:oMath xmlns:m="http://schemas.openxmlformats.org/officeDocument/2006/math">
                    <m:r>
                      <a:rPr lang="en-US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𝜍</m:t>
                    </m:r>
                    <m:r>
                      <a:rPr lang="en-US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𝜏𝜆</m:t>
                    </m:r>
                  </m:oMath>
                </a14:m>
                <a:r>
                  <a:rPr lang="en-US" sz="3200" dirty="0" smtClean="0"/>
                  <a:t> values are on the negative real axis for any </a:t>
                </a:r>
                <a14:m>
                  <m:oMath xmlns:m="http://schemas.openxmlformats.org/officeDocument/2006/math">
                    <m:r>
                      <a:rPr lang="en-US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&gt;0</m:t>
                    </m:r>
                  </m:oMath>
                </a14:m>
                <a:endParaRPr lang="en-US" sz="3200" dirty="0" smtClean="0"/>
              </a:p>
              <a:p>
                <a:r>
                  <a:rPr lang="en-US" sz="3200" dirty="0" smtClean="0"/>
                  <a:t>Illustrated with same values as Euler</a:t>
                </a:r>
                <a:endParaRPr lang="en-US" sz="3200" dirty="0"/>
              </a:p>
              <a:p>
                <a:pPr marL="0" indent="0">
                  <a:buNone/>
                </a:pPr>
                <a:endParaRPr lang="en-US" sz="3200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651172" y="2456131"/>
                <a:ext cx="4517571" cy="3552783"/>
              </a:xfrm>
              <a:blipFill>
                <a:blip r:embed="rId3"/>
                <a:stretch>
                  <a:fillRect l="-3104" t="-3602" r="-5128" b="-18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67154"/>
            <a:ext cx="2453545" cy="627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505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6337663" cy="48396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Stability regions</a:t>
            </a:r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966651"/>
                <a:ext cx="10892246" cy="5538650"/>
              </a:xfrm>
            </p:spPr>
            <p:txBody>
              <a:bodyPr>
                <a:noAutofit/>
              </a:bodyPr>
              <a:lstStyle/>
              <a:p>
                <a:r>
                  <a:rPr lang="en-US" sz="3200" dirty="0" smtClean="0">
                    <a:ea typeface="Cambria Math" panose="02040503050406030204" pitchFamily="18" charset="0"/>
                  </a:rPr>
                  <a:t>For the matrix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32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𝑥𝑥</m:t>
                        </m:r>
                      </m:sub>
                    </m:sSub>
                  </m:oMath>
                </a14:m>
                <a:r>
                  <a:rPr lang="en-US" sz="3200" dirty="0" smtClean="0">
                    <a:ea typeface="Cambria Math" panose="02040503050406030204" pitchFamily="18" charset="0"/>
                  </a:rPr>
                  <a:t> that we used, the eigenvalues can be computed exactly </a:t>
                </a:r>
              </a:p>
              <a:p>
                <a:r>
                  <a:rPr lang="en-US" sz="3200" dirty="0" smtClean="0">
                    <a:ea typeface="Cambria Math" panose="02040503050406030204" pitchFamily="18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=1/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3200" dirty="0" smtClean="0">
                    <a:ea typeface="Cambria Math" panose="02040503050406030204" pitchFamily="18" charset="0"/>
                  </a:rPr>
                  <a:t>, then the eigenvalues are given by </a:t>
                </a:r>
              </a:p>
              <a:p>
                <a:endParaRPr lang="en-US" sz="3200" dirty="0" smtClean="0">
                  <a:ea typeface="Cambria Math" panose="02040503050406030204" pitchFamily="18" charset="0"/>
                </a:endParaRPr>
              </a:p>
              <a:p>
                <a:endParaRPr lang="en-US" sz="3200" dirty="0">
                  <a:ea typeface="Cambria Math" panose="02040503050406030204" pitchFamily="18" charset="0"/>
                </a:endParaRPr>
              </a:p>
              <a:p>
                <a:r>
                  <a:rPr lang="en-US" sz="3200" dirty="0" smtClean="0">
                    <a:ea typeface="Cambria Math" panose="02040503050406030204" pitchFamily="18" charset="0"/>
                  </a:rPr>
                  <a:t>The eigenvalues lie within 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[−4</m:t>
                    </m:r>
                    <m:sSup>
                      <m:sSupPr>
                        <m:ctrlPr>
                          <a:rPr lang="en-US" sz="32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sz="32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32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,0]</m:t>
                    </m:r>
                  </m:oMath>
                </a14:m>
                <a:endParaRPr lang="en-US" sz="3200" dirty="0" smtClean="0"/>
              </a:p>
              <a:p>
                <a:r>
                  <a:rPr lang="en-US" sz="3200" dirty="0" smtClean="0"/>
                  <a:t>For Euler method, this means we need a small time step:</a:t>
                </a:r>
              </a:p>
              <a:p>
                <a:endParaRPr lang="en-US" sz="3200" dirty="0"/>
              </a:p>
              <a:p>
                <a:r>
                  <a:rPr lang="en-US" sz="3200" dirty="0" smtClean="0"/>
                  <a:t>For backward Euler, any </a:t>
                </a:r>
                <a14:m>
                  <m:oMath xmlns:m="http://schemas.openxmlformats.org/officeDocument/2006/math">
                    <m:r>
                      <a:rPr lang="en-US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sz="3200" dirty="0" smtClean="0"/>
                  <a:t> will do: it is </a:t>
                </a:r>
                <a:r>
                  <a:rPr lang="en-US" sz="3200" i="1" dirty="0" smtClean="0"/>
                  <a:t>unconditionally stable</a:t>
                </a:r>
                <a:r>
                  <a:rPr lang="en-US" sz="3200" dirty="0" smtClean="0"/>
                  <a:t> for this problem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966651"/>
                <a:ext cx="10892246" cy="5538650"/>
              </a:xfrm>
              <a:blipFill>
                <a:blip r:embed="rId2"/>
                <a:stretch>
                  <a:fillRect l="-1288" t="-2203" b="-6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8011" y="2660591"/>
            <a:ext cx="6304104" cy="85331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2307" y="4741817"/>
            <a:ext cx="6119234" cy="37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957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6337663" cy="48396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Stability regions</a:t>
            </a:r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175657"/>
                <a:ext cx="10892246" cy="5329644"/>
              </a:xfrm>
            </p:spPr>
            <p:txBody>
              <a:bodyPr>
                <a:noAutofit/>
              </a:bodyPr>
              <a:lstStyle/>
              <a:p>
                <a:r>
                  <a:rPr lang="en-US" sz="3200" dirty="0" smtClean="0">
                    <a:ea typeface="Cambria Math" panose="02040503050406030204" pitchFamily="18" charset="0"/>
                  </a:rPr>
                  <a:t>Stability is essential for a numerical solution of the problem</a:t>
                </a:r>
              </a:p>
              <a:p>
                <a:r>
                  <a:rPr lang="en-US" sz="3200" dirty="0"/>
                  <a:t>Stability only means that the error does not grow exponentially</a:t>
                </a:r>
              </a:p>
              <a:p>
                <a:r>
                  <a:rPr lang="en-US" sz="3200" dirty="0" smtClean="0">
                    <a:ea typeface="Cambria Math" panose="02040503050406030204" pitchFamily="18" charset="0"/>
                  </a:rPr>
                  <a:t>However, both Euler and backward Euler have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𝑂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 smtClean="0"/>
                  <a:t> accuracy in time</a:t>
                </a:r>
              </a:p>
              <a:p>
                <a:r>
                  <a:rPr lang="en-US" sz="3200" dirty="0" smtClean="0"/>
                  <a:t>To get accurate answers, both would require small steps </a:t>
                </a:r>
              </a:p>
              <a:p>
                <a:r>
                  <a:rPr lang="en-US" sz="3200" dirty="0" smtClean="0"/>
                  <a:t>But backward Euler allows for a wider range of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sz="3200" dirty="0" smtClean="0"/>
                  <a:t> that avoids exponentially large nonsense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175657"/>
                <a:ext cx="10892246" cy="5329644"/>
              </a:xfrm>
              <a:blipFill>
                <a:blip r:embed="rId2"/>
                <a:stretch>
                  <a:fillRect l="-1288" t="-2403" r="-17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79234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8828" y="1874610"/>
            <a:ext cx="10515600" cy="2232933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Section 11.4</a:t>
            </a:r>
            <a:b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Stiffness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3589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10532"/>
          </a:xfrm>
        </p:spPr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Stiffness</a:t>
            </a:r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18904"/>
                <a:ext cx="10515600" cy="5538650"/>
              </a:xfrm>
            </p:spPr>
            <p:txBody>
              <a:bodyPr>
                <a:noAutofit/>
              </a:bodyPr>
              <a:lstStyle/>
              <a:p>
                <a:r>
                  <a:rPr lang="en-US" sz="3200" dirty="0" smtClean="0"/>
                  <a:t>The PDE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 dirty="0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320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3200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 dirty="0" err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3200" i="1" dirty="0" err="1" smtClean="0">
                            <a:latin typeface="Cambria Math" panose="02040503050406030204" pitchFamily="18" charset="0"/>
                          </a:rPr>
                          <m:t>𝑥𝑥</m:t>
                        </m:r>
                      </m:sub>
                    </m:sSub>
                  </m:oMath>
                </a14:m>
                <a:r>
                  <a:rPr lang="en-US" sz="3200" dirty="0" smtClean="0"/>
                  <a:t> was approximated by the ODE IVP system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𝒖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320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𝑫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𝑥𝑥</m:t>
                          </m:r>
                        </m:sub>
                      </m:sSub>
                      <m:r>
                        <a:rPr lang="en-US" sz="32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𝒖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dirty="0" smtClean="0"/>
              </a:p>
              <a:p>
                <a:r>
                  <a:rPr lang="en-US" sz="3200" dirty="0" smtClean="0"/>
                  <a:t>The eigenvalues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𝑫</m:t>
                        </m:r>
                      </m:e>
                      <m:sub>
                        <m: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𝑥𝑥</m:t>
                        </m:r>
                      </m:sub>
                    </m:sSub>
                  </m:oMath>
                </a14:m>
                <a:r>
                  <a:rPr lang="en-US" sz="3200" dirty="0" smtClean="0"/>
                  <a:t> ranged from 0 to about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−4/</m:t>
                    </m:r>
                    <m:sSup>
                      <m:sSupPr>
                        <m:ctrlPr>
                          <a:rPr lang="en-US" sz="32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US" sz="320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3200" dirty="0" smtClean="0"/>
              </a:p>
              <a:p>
                <a:r>
                  <a:rPr lang="en-US" sz="3200" dirty="0" smtClean="0"/>
                  <a:t>This meant that any explicit scheme needs </a:t>
                </a:r>
                <a14:m>
                  <m:oMath xmlns:m="http://schemas.openxmlformats.org/officeDocument/2006/math">
                    <m:r>
                      <a:rPr lang="en-US" sz="3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3200" dirty="0" smtClean="0"/>
                  <a:t> as</a:t>
                </a:r>
              </a:p>
              <a:p>
                <a:pPr marL="0" indent="0">
                  <a:buNone/>
                </a:pPr>
                <a:r>
                  <a:rPr lang="en-US" sz="3200" dirty="0" smtClean="0"/>
                  <a:t>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→0</m:t>
                    </m:r>
                  </m:oMath>
                </a14:m>
                <a:r>
                  <a:rPr lang="en-US" sz="3200" dirty="0" smtClean="0"/>
                  <a:t> for stability</a:t>
                </a:r>
              </a:p>
              <a:p>
                <a:r>
                  <a:rPr lang="en-US" sz="3200" dirty="0" smtClean="0"/>
                  <a:t>After diagonalization, we found that we had each element decaying rapidly: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⇒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</m:sup>
                      </m:sSup>
                    </m:oMath>
                  </m:oMathPara>
                </a14:m>
                <a:endParaRPr lang="en-US" sz="3200" dirty="0" smtClean="0"/>
              </a:p>
              <a:p>
                <a:r>
                  <a:rPr lang="en-US" sz="3200" dirty="0" smtClean="0"/>
                  <a:t>We can consider </a:t>
                </a:r>
                <a14:m>
                  <m:oMath xmlns:m="http://schemas.openxmlformats.org/officeDocument/2006/math">
                    <m:r>
                      <a:rPr lang="en-US" sz="32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1/</m:t>
                    </m:r>
                    <m:r>
                      <a:rPr lang="en-US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sz="3200" dirty="0" smtClean="0"/>
                  <a:t> as a time scale for that solution component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18904"/>
                <a:ext cx="10515600" cy="5538650"/>
              </a:xfrm>
              <a:blipFill>
                <a:blip r:embed="rId2"/>
                <a:stretch>
                  <a:fillRect l="-1333" t="-2200" b="-55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45145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10532"/>
          </a:xfrm>
        </p:spPr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Stiffness</a:t>
            </a:r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41416"/>
                <a:ext cx="10515600" cy="5016137"/>
              </a:xfrm>
            </p:spPr>
            <p:txBody>
              <a:bodyPr>
                <a:noAutofit/>
              </a:bodyPr>
              <a:lstStyle/>
              <a:p>
                <a:r>
                  <a:rPr lang="en-US" sz="3200" dirty="0" smtClean="0"/>
                  <a:t>The </a:t>
                </a:r>
                <a:r>
                  <a:rPr lang="en-US" sz="3200" dirty="0" err="1" smtClean="0"/>
                  <a:t>semidiscrete</a:t>
                </a:r>
                <a:r>
                  <a:rPr lang="en-US" sz="3200" dirty="0" smtClean="0"/>
                  <a:t> system has many eigenvalues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𝑫</m:t>
                        </m:r>
                      </m:e>
                      <m:sub>
                        <m: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𝑥𝑥</m:t>
                        </m:r>
                      </m:sub>
                    </m:sSub>
                  </m:oMath>
                </a14:m>
                <a:endParaRPr lang="en-US" sz="320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𝒖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320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𝑫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𝑥𝑥</m:t>
                          </m:r>
                        </m:sub>
                      </m:sSub>
                      <m:r>
                        <a:rPr lang="en-US" sz="32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𝒖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dirty="0" smtClean="0"/>
              </a:p>
              <a:p>
                <a:r>
                  <a:rPr lang="en-US" sz="3200" dirty="0" smtClean="0"/>
                  <a:t>Thus it has different time scales in the answer, generally</a:t>
                </a:r>
              </a:p>
              <a:p>
                <a:r>
                  <a:rPr lang="en-US" sz="3200" dirty="0" smtClean="0"/>
                  <a:t>Using the eigenvalues, scales from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(1)</m:t>
                    </m:r>
                  </m:oMath>
                </a14:m>
                <a:r>
                  <a:rPr lang="en-US" sz="3200" dirty="0" smtClean="0"/>
                  <a:t> to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𝑂</m:t>
                    </m:r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−2</m:t>
                        </m:r>
                      </m:sup>
                    </m:sSup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en-US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US" sz="3200" dirty="0" smtClean="0"/>
              </a:p>
              <a:p>
                <a:r>
                  <a:rPr lang="en-US" sz="3200" dirty="0" smtClean="0"/>
                  <a:t>The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3200" dirty="0" smtClean="0"/>
                  <a:t> eigenvalue is for any steady state component and is treated separately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41416"/>
                <a:ext cx="10515600" cy="5016137"/>
              </a:xfrm>
              <a:blipFill>
                <a:blip r:embed="rId2"/>
                <a:stretch>
                  <a:fillRect l="-1333" t="-24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20028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10532"/>
          </a:xfrm>
        </p:spPr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Stiffness</a:t>
            </a:r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175658"/>
                <a:ext cx="10515600" cy="5381895"/>
              </a:xfrm>
            </p:spPr>
            <p:txBody>
              <a:bodyPr>
                <a:noAutofit/>
              </a:bodyPr>
              <a:lstStyle/>
              <a:p>
                <a:r>
                  <a:rPr lang="en-US" sz="3200" dirty="0" smtClean="0"/>
                  <a:t>To capture the longest finite time scale, which is </a:t>
                </a:r>
                <a14:m>
                  <m:oMath xmlns:m="http://schemas.openxmlformats.org/officeDocument/2006/math">
                    <m:r>
                      <a:rPr lang="en-US" sz="3200" i="1" dirty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3200" i="1" dirty="0">
                        <a:latin typeface="Cambria Math" panose="02040503050406030204" pitchFamily="18" charset="0"/>
                      </a:rPr>
                      <m:t>(1)</m:t>
                    </m:r>
                  </m:oMath>
                </a14:m>
                <a:r>
                  <a:rPr lang="en-US" sz="3200" dirty="0" smtClean="0"/>
                  <a:t>, three things happen as </a:t>
                </a:r>
                <a14:m>
                  <m:oMath xmlns:m="http://schemas.openxmlformats.org/officeDocument/2006/math">
                    <m:r>
                      <a:rPr lang="en-US" sz="3200" i="1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→0 </m:t>
                    </m:r>
                  </m:oMath>
                </a14:m>
                <a:r>
                  <a:rPr lang="en-US" sz="3200" dirty="0" smtClean="0"/>
                  <a:t>:</a:t>
                </a:r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en-US" sz="2800" dirty="0" smtClean="0"/>
                  <a:t>The spatial discretization becomes more accurate like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US" sz="2800" dirty="0" smtClean="0"/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en-US" sz="2800" dirty="0" smtClean="0"/>
                  <a:t>The size of the (sparse) matrix increases like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e>
                    </m:d>
                  </m:oMath>
                </a14:m>
                <a:endParaRPr lang="en-US" sz="2800" dirty="0" smtClean="0"/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en-US" sz="2800" dirty="0" smtClean="0"/>
                  <a:t>If we use an explicit time stepping method, then absolute stability requires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2800" dirty="0" smtClean="0"/>
                  <a:t> time steps</a:t>
                </a:r>
                <a:endParaRPr lang="en-US" sz="3200" dirty="0" smtClean="0"/>
              </a:p>
              <a:p>
                <a:r>
                  <a:rPr lang="en-US" sz="3200" dirty="0" smtClean="0"/>
                  <a:t>As </a:t>
                </a:r>
                <a14:m>
                  <m:oMath xmlns:m="http://schemas.openxmlformats.org/officeDocument/2006/math">
                    <m:r>
                      <a:rPr lang="en-US" sz="3200" b="0" i="1" dirty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32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3200" dirty="0" smtClean="0"/>
                  <a:t>, the number of time steps can become very burdensome</a:t>
                </a:r>
              </a:p>
              <a:p>
                <a:r>
                  <a:rPr lang="en-US" sz="3200" dirty="0" smtClean="0"/>
                  <a:t>This is why implicit methods are preferred for the heat equation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175658"/>
                <a:ext cx="10515600" cy="5381895"/>
              </a:xfrm>
              <a:blipFill>
                <a:blip r:embed="rId2"/>
                <a:stretch>
                  <a:fillRect l="-1333" t="-2265" r="-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76674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10532"/>
          </a:xfrm>
        </p:spPr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Stiffness</a:t>
            </a:r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175658"/>
                <a:ext cx="10515600" cy="5381895"/>
              </a:xfrm>
            </p:spPr>
            <p:txBody>
              <a:bodyPr>
                <a:noAutofit/>
              </a:bodyPr>
              <a:lstStyle/>
              <a:p>
                <a:r>
                  <a:rPr lang="en-US" sz="3200" dirty="0" smtClean="0"/>
                  <a:t>Problems that have multiple time scales that differ by orders of magnitude (or orders of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sz="3200" dirty="0" smtClean="0"/>
                  <a:t>) are called </a:t>
                </a:r>
                <a:r>
                  <a:rPr lang="en-US" sz="3200" i="1" dirty="0" smtClean="0"/>
                  <a:t>stiff.</a:t>
                </a:r>
              </a:p>
              <a:p>
                <a:r>
                  <a:rPr lang="en-US" sz="3200" dirty="0" smtClean="0"/>
                  <a:t>It is important to note that stiffness is not a binary condition but a spectrum</a:t>
                </a:r>
              </a:p>
              <a:p>
                <a:r>
                  <a:rPr lang="en-US" sz="3200" dirty="0" smtClean="0"/>
                  <a:t>Problems with very similar time scales are certainly not stiff, but problems that have 10 or 100 times different scales may be</a:t>
                </a:r>
              </a:p>
              <a:p>
                <a:r>
                  <a:rPr lang="en-US" sz="3200" dirty="0" smtClean="0"/>
                  <a:t>Problems with 1000 times different time scales almost certainly are stiff.</a:t>
                </a:r>
              </a:p>
              <a:p>
                <a:r>
                  <a:rPr lang="en-US" sz="3200" dirty="0" smtClean="0"/>
                  <a:t>Implicit stepping often required for this kind of problem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175658"/>
                <a:ext cx="10515600" cy="5381895"/>
              </a:xfrm>
              <a:blipFill>
                <a:blip r:embed="rId2"/>
                <a:stretch>
                  <a:fillRect l="-1333" t="-2378" r="-11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87370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88855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Black-Scholes equation</a:t>
            </a:r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752512" y="1053981"/>
                <a:ext cx="10515600" cy="5464385"/>
              </a:xfrm>
            </p:spPr>
            <p:txBody>
              <a:bodyPr>
                <a:noAutofit/>
              </a:bodyPr>
              <a:lstStyle/>
              <a:p>
                <a:r>
                  <a:rPr lang="en-US" sz="3200" dirty="0" smtClean="0"/>
                  <a:t>We consider an evolutionary PDE that has a solution changing in both space and time</a:t>
                </a:r>
              </a:p>
              <a:p>
                <a:r>
                  <a:rPr lang="en-US" sz="3200" dirty="0" smtClean="0"/>
                  <a:t>Use change of variable to have time-like variable go forward </a:t>
                </a:r>
              </a:p>
              <a:p>
                <a:r>
                  <a:rPr lang="en-US" sz="3200" dirty="0"/>
                  <a:t>I</a:t>
                </a:r>
                <a:r>
                  <a:rPr lang="en-US" sz="3200" dirty="0" smtClean="0"/>
                  <a:t>f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3200" dirty="0" smtClean="0"/>
                  <a:t> is time, define </a:t>
                </a:r>
                <a14:m>
                  <m:oMath xmlns:m="http://schemas.openxmlformats.org/officeDocument/2006/math">
                    <m:r>
                      <a:rPr lang="el-GR" sz="32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r>
                      <a:rPr lang="en-US" sz="32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32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  <m:r>
                      <a:rPr lang="en-US" sz="32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32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3200" dirty="0" smtClean="0"/>
                  <a:t> so that for 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32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32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3200" dirty="0" smtClean="0"/>
                  <a:t>, we have </a:t>
                </a:r>
                <a14:m>
                  <m:oMath xmlns:m="http://schemas.openxmlformats.org/officeDocument/2006/math">
                    <m:r>
                      <a:rPr lang="en-US" sz="3200" i="1" dirty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32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l-GR" sz="32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r>
                      <a:rPr lang="en-US" sz="32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32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3200" dirty="0" smtClean="0"/>
                  <a:t> (just the opposite direction</a:t>
                </a:r>
              </a:p>
              <a:p>
                <a:r>
                  <a:rPr lang="en-US" sz="3200" dirty="0" smtClean="0"/>
                  <a:t>With this choice, the PDE we study is </a:t>
                </a:r>
              </a:p>
              <a:p>
                <a:pPr marL="0" indent="0">
                  <a:buNone/>
                </a:pPr>
                <a:endParaRPr lang="en-US" sz="3200" dirty="0" smtClean="0"/>
              </a:p>
              <a:p>
                <a:r>
                  <a:rPr lang="en-US" sz="3200" dirty="0" smtClean="0"/>
                  <a:t>The space variable is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endParaRPr lang="en-US" sz="3200" dirty="0" smtClean="0"/>
              </a:p>
              <a:p>
                <a:r>
                  <a:rPr lang="en-US" sz="3200" dirty="0" smtClean="0"/>
                  <a:t>The dependent variable is  </a:t>
                </a:r>
                <a14:m>
                  <m:oMath xmlns:m="http://schemas.openxmlformats.org/officeDocument/2006/math">
                    <m:r>
                      <a:rPr lang="en-US" sz="3200" b="0" i="1" dirty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0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3200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3200" dirty="0" smtClean="0"/>
              </a:p>
              <a:p>
                <a:r>
                  <a:rPr lang="en-US" sz="3200" dirty="0" smtClean="0"/>
                  <a:t>Subscripts are derivatives w.r.t. that variable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52512" y="1053981"/>
                <a:ext cx="10515600" cy="5464385"/>
              </a:xfrm>
              <a:blipFill>
                <a:blip r:embed="rId2"/>
                <a:stretch>
                  <a:fillRect l="-1333" t="-2344" r="-696" b="-20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1527" y="4140926"/>
            <a:ext cx="5311241" cy="832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552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10532"/>
          </a:xfrm>
        </p:spPr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Linearization</a:t>
            </a:r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175658"/>
                <a:ext cx="10515600" cy="5381895"/>
              </a:xfrm>
            </p:spPr>
            <p:txBody>
              <a:bodyPr>
                <a:noAutofit/>
              </a:bodyPr>
              <a:lstStyle/>
              <a:p>
                <a:r>
                  <a:rPr lang="en-US" sz="3200" dirty="0" smtClean="0"/>
                  <a:t>All this talk of linear problems is great, but what about nonlinear problems?  </a:t>
                </a:r>
              </a:p>
              <a:p>
                <a:r>
                  <a:rPr lang="en-US" sz="3200" dirty="0" smtClean="0"/>
                  <a:t>It turns out that the link to our previous discussion absolute stability comes through linearization about the exact answer</a:t>
                </a:r>
              </a:p>
              <a:p>
                <a:r>
                  <a:rPr lang="en-US" sz="3200" dirty="0" smtClean="0"/>
                  <a:t>Consider the ODE problem</a:t>
                </a:r>
              </a:p>
              <a:p>
                <a:pPr marL="0" indent="0">
                  <a:buNone/>
                </a:pPr>
                <a:r>
                  <a:rPr lang="en-US" sz="3200" dirty="0"/>
                  <a:t> </a:t>
                </a:r>
                <a:r>
                  <a:rPr lang="en-US" sz="3200" dirty="0" smtClean="0"/>
                  <a:t>                                    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𝒖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’=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𝒇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1" i="1" dirty="0" err="1" smtClean="0">
                        <a:latin typeface="Cambria Math" panose="02040503050406030204" pitchFamily="18" charset="0"/>
                      </a:rPr>
                      <m:t>𝒖</m:t>
                    </m:r>
                    <m:r>
                      <a:rPr lang="en-US" sz="3200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i="1" dirty="0" err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sz="3200" dirty="0" smtClean="0"/>
                  <a:t>for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𝒖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3200" dirty="0" smtClean="0"/>
              </a:p>
              <a:p>
                <a:r>
                  <a:rPr lang="en-US" sz="3200" dirty="0" smtClean="0"/>
                  <a:t>Perturbations, such as </a:t>
                </a:r>
                <a:r>
                  <a:rPr lang="en-US" sz="3200" dirty="0" err="1" smtClean="0"/>
                  <a:t>roundoff</a:t>
                </a:r>
                <a:r>
                  <a:rPr lang="en-US" sz="3200" dirty="0" smtClean="0"/>
                  <a:t> error, are always present</a:t>
                </a:r>
              </a:p>
              <a:p>
                <a:r>
                  <a:rPr lang="en-US" sz="3200" dirty="0" smtClean="0"/>
                  <a:t>If the exact solution is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32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</m:acc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 smtClean="0"/>
                  <a:t>, then adding a small perturbation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𝒗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 smtClean="0"/>
                  <a:t> results in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200" b="1" i="1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</m:acc>
                    <m:d>
                      <m:d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𝒗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i="1" dirty="0"/>
                  <a:t> </a:t>
                </a:r>
                <a:endParaRPr lang="en-US" sz="3200" i="1" dirty="0" smtClean="0"/>
              </a:p>
              <a:p>
                <a:r>
                  <a:rPr lang="en-US" sz="3200" dirty="0" smtClean="0"/>
                  <a:t>Substitute in the ODE…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175658"/>
                <a:ext cx="10515600" cy="5381895"/>
              </a:xfrm>
              <a:blipFill>
                <a:blip r:embed="rId2"/>
                <a:stretch>
                  <a:fillRect l="-1333" t="-2378" r="-2261" b="-11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99041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10532"/>
          </a:xfrm>
        </p:spPr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Linearization</a:t>
            </a:r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175658"/>
                <a:ext cx="10515600" cy="5381895"/>
              </a:xfrm>
            </p:spPr>
            <p:txBody>
              <a:bodyPr>
                <a:noAutofit/>
              </a:bodyPr>
              <a:lstStyle/>
              <a:p>
                <a:r>
                  <a:rPr lang="en-US" sz="3200" dirty="0" smtClean="0"/>
                  <a:t>For small </a:t>
                </a:r>
                <a14:m>
                  <m:oMath xmlns:m="http://schemas.openxmlformats.org/officeDocument/2006/math">
                    <m:r>
                      <a:rPr lang="en-US" sz="3200" b="1" i="1" dirty="0">
                        <a:latin typeface="Cambria Math" panose="02040503050406030204" pitchFamily="18" charset="0"/>
                      </a:rPr>
                      <m:t>𝒗</m:t>
                    </m:r>
                    <m:r>
                      <a:rPr lang="en-US" sz="32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i="1" dirty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32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 smtClean="0"/>
                  <a:t>, we can carry out a multidimensional Taylor expansion (2</a:t>
                </a:r>
                <a:r>
                  <a:rPr lang="en-US" sz="3200" baseline="30000" dirty="0" smtClean="0"/>
                  <a:t>nd</a:t>
                </a:r>
                <a:r>
                  <a:rPr lang="en-US" sz="3200" dirty="0" smtClean="0"/>
                  <a:t> line) to arrive at </a:t>
                </a:r>
              </a:p>
              <a:p>
                <a:endParaRPr lang="en-US" sz="3200" dirty="0" smtClean="0"/>
              </a:p>
              <a:p>
                <a:endParaRPr lang="en-US" sz="3200" dirty="0"/>
              </a:p>
              <a:p>
                <a:pPr marL="0" indent="0">
                  <a:buNone/>
                </a:pPr>
                <a:endParaRPr lang="en-US" sz="3200" dirty="0" smtClean="0"/>
              </a:p>
              <a:p>
                <a:r>
                  <a:rPr lang="en-US" sz="3200" dirty="0" smtClean="0"/>
                  <a:t>The Jacobian matrix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𝑱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 smtClean="0"/>
                  <a:t> is matrix of first derivatives of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𝒇</m:t>
                    </m:r>
                  </m:oMath>
                </a14:m>
                <a:endParaRPr lang="en-US" sz="3200" b="1" dirty="0" smtClean="0"/>
              </a:p>
              <a:p>
                <a:endParaRPr lang="en-US" sz="3200" b="1" dirty="0"/>
              </a:p>
              <a:p>
                <a:endParaRPr lang="en-US" sz="3200" b="1" dirty="0" smtClean="0"/>
              </a:p>
              <a:p>
                <a:r>
                  <a:rPr lang="en-US" sz="3200" dirty="0" smtClean="0"/>
                  <a:t>This is the linearization of the ODE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175658"/>
                <a:ext cx="10515600" cy="5381895"/>
              </a:xfrm>
              <a:blipFill>
                <a:blip r:embed="rId2"/>
                <a:stretch>
                  <a:fillRect l="-1333" t="-22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8723" y="2129245"/>
            <a:ext cx="7407874" cy="177654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8406" y="4330504"/>
            <a:ext cx="2855187" cy="1309385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3618411" y="3357154"/>
            <a:ext cx="2873829" cy="54864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795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10532"/>
          </a:xfrm>
        </p:spPr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Linearization</a:t>
            </a:r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32857"/>
                <a:ext cx="10515600" cy="4924696"/>
              </a:xfrm>
            </p:spPr>
            <p:txBody>
              <a:bodyPr>
                <a:noAutofit/>
              </a:bodyPr>
              <a:lstStyle/>
              <a:p>
                <a:r>
                  <a:rPr lang="en-US" sz="3600" dirty="0" smtClean="0"/>
                  <a:t>We make one more simplification</a:t>
                </a:r>
              </a:p>
              <a:p>
                <a:r>
                  <a:rPr lang="en-US" sz="3600" dirty="0" smtClean="0"/>
                  <a:t>“Freeze” the Jacobian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3600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</m:oMath>
                </a14:m>
                <a:r>
                  <a:rPr lang="en-US" sz="3600" dirty="0" smtClean="0"/>
                  <a:t> , the time when the linearization is performed (or the perturbation added)</a:t>
                </a:r>
              </a:p>
              <a:p>
                <a:r>
                  <a:rPr lang="en-US" sz="3600" dirty="0" smtClean="0"/>
                  <a:t>We then use a constant coefficient matrix </a:t>
                </a:r>
                <a14:m>
                  <m:oMath xmlns:m="http://schemas.openxmlformats.org/officeDocument/2006/math">
                    <m:r>
                      <a:rPr lang="en-US" sz="3600" b="1" i="1" dirty="0" smtClean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600" b="1" i="1" dirty="0" smtClean="0">
                        <a:latin typeface="Cambria Math" panose="02040503050406030204" pitchFamily="18" charset="0"/>
                      </a:rPr>
                      <m:t>𝑱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36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3600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3600" dirty="0" smtClean="0"/>
              </a:p>
              <a:p>
                <a:r>
                  <a:rPr lang="en-US" sz="3600" dirty="0" smtClean="0"/>
                  <a:t>The linearized system is then </a:t>
                </a:r>
                <a14:m>
                  <m:oMath xmlns:m="http://schemas.openxmlformats.org/officeDocument/2006/math">
                    <m:r>
                      <a:rPr lang="en-US" sz="3600" b="1" i="1" dirty="0" smtClean="0">
                        <a:latin typeface="Cambria Math" panose="02040503050406030204" pitchFamily="18" charset="0"/>
                      </a:rPr>
                      <m:t>𝒗</m:t>
                    </m:r>
                    <m:r>
                      <a:rPr lang="en-US" sz="3600" b="1" i="1" dirty="0" smtClean="0">
                        <a:latin typeface="Cambria Math" panose="02040503050406030204" pitchFamily="18" charset="0"/>
                      </a:rPr>
                      <m:t>’=</m:t>
                    </m:r>
                    <m:r>
                      <a:rPr lang="en-US" sz="3600" b="1" i="1" dirty="0" smtClean="0">
                        <a:latin typeface="Cambria Math" panose="02040503050406030204" pitchFamily="18" charset="0"/>
                      </a:rPr>
                      <m:t>𝑨𝒗</m:t>
                    </m:r>
                  </m:oMath>
                </a14:m>
                <a:endParaRPr lang="en-US" sz="3600" b="1" dirty="0" smtClean="0"/>
              </a:p>
              <a:p>
                <a:r>
                  <a:rPr lang="en-US" sz="3600" dirty="0" smtClean="0"/>
                  <a:t>This brings us back to a linear system</a:t>
                </a:r>
                <a:endParaRPr lang="en-US" sz="36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32857"/>
                <a:ext cx="10515600" cy="4924696"/>
              </a:xfrm>
              <a:blipFill>
                <a:blip r:embed="rId2"/>
                <a:stretch>
                  <a:fillRect l="-1623" t="-3094" r="-8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62243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095" y="416377"/>
            <a:ext cx="9600248" cy="569584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669970" y="1936875"/>
            <a:ext cx="238396" cy="3360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 flipH="1">
            <a:off x="4669970" y="1903605"/>
            <a:ext cx="2383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9963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10532"/>
          </a:xfrm>
        </p:spPr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Linearization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32857"/>
            <a:ext cx="10515600" cy="4924696"/>
          </a:xfrm>
        </p:spPr>
        <p:txBody>
          <a:bodyPr>
            <a:noAutofit/>
          </a:bodyPr>
          <a:lstStyle/>
          <a:p>
            <a:r>
              <a:rPr lang="en-US" sz="3600" dirty="0" smtClean="0"/>
              <a:t>While we have made link back to a linear system, it is only an approximation to the nonlinear problem</a:t>
            </a:r>
          </a:p>
          <a:p>
            <a:r>
              <a:rPr lang="en-US" sz="3600" dirty="0" smtClean="0"/>
              <a:t>It does give us insight however.</a:t>
            </a:r>
          </a:p>
          <a:p>
            <a:pPr marL="457200" lvl="1" indent="0">
              <a:buNone/>
            </a:pPr>
            <a:r>
              <a:rPr lang="en-US" sz="3200" b="1" dirty="0" smtClean="0"/>
              <a:t>Rule of thumb for absolute stability</a:t>
            </a:r>
            <a:r>
              <a:rPr lang="en-US" sz="3200" dirty="0" smtClean="0"/>
              <a:t>: The eigenvalues of the Jacobian appearing in the linearization about an exact solution, after scaling by the time step , must lie in the stability region of the IVP solver.</a:t>
            </a:r>
          </a:p>
          <a:p>
            <a:r>
              <a:rPr lang="en-US" sz="3600" dirty="0" smtClean="0"/>
              <a:t>This is only a rule of thumb because of those approximations, but it is a good one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589298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023121"/>
            <a:ext cx="7953104" cy="14080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00847" y="325302"/>
            <a:ext cx="7006046" cy="483960"/>
          </a:xfrm>
        </p:spPr>
        <p:txBody>
          <a:bodyPr>
            <a:normAutofit fontScale="90000"/>
          </a:bodyPr>
          <a:lstStyle/>
          <a:p>
            <a:r>
              <a:rPr lang="en-US" dirty="0" err="1" smtClean="0">
                <a:solidFill>
                  <a:srgbClr val="0070C0"/>
                </a:solidFill>
              </a:rPr>
              <a:t>Oregonator</a:t>
            </a:r>
            <a:r>
              <a:rPr lang="en-US" dirty="0" smtClean="0">
                <a:solidFill>
                  <a:srgbClr val="0070C0"/>
                </a:solidFill>
              </a:rPr>
              <a:t> and linearization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81851" y="1920552"/>
            <a:ext cx="3331029" cy="4597814"/>
          </a:xfrm>
        </p:spPr>
        <p:txBody>
          <a:bodyPr>
            <a:noAutofit/>
          </a:bodyPr>
          <a:lstStyle/>
          <a:p>
            <a:r>
              <a:rPr lang="en-US" sz="3200" dirty="0" smtClean="0"/>
              <a:t>Define constants, then they are used in three-component function</a:t>
            </a:r>
          </a:p>
          <a:p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o</a:t>
            </a:r>
            <a:r>
              <a:rPr lang="en-US" sz="3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de15s</a:t>
            </a:r>
            <a:r>
              <a:rPr lang="en-US" sz="3200" dirty="0" smtClean="0"/>
              <a:t> is fast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325302"/>
            <a:ext cx="2195104" cy="48396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198" y="2456130"/>
            <a:ext cx="6879453" cy="2481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785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00847" y="325302"/>
            <a:ext cx="7006046" cy="483960"/>
          </a:xfrm>
        </p:spPr>
        <p:txBody>
          <a:bodyPr>
            <a:normAutofit fontScale="90000"/>
          </a:bodyPr>
          <a:lstStyle/>
          <a:p>
            <a:r>
              <a:rPr lang="en-US" dirty="0" err="1" smtClean="0">
                <a:solidFill>
                  <a:srgbClr val="0070C0"/>
                </a:solidFill>
              </a:rPr>
              <a:t>Oregonator</a:t>
            </a:r>
            <a:r>
              <a:rPr lang="en-US" dirty="0" smtClean="0">
                <a:solidFill>
                  <a:srgbClr val="0070C0"/>
                </a:solidFill>
              </a:rPr>
              <a:t> and linearization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4034" y="4976108"/>
            <a:ext cx="10319657" cy="1542258"/>
          </a:xfrm>
        </p:spPr>
        <p:txBody>
          <a:bodyPr>
            <a:noAutofit/>
          </a:bodyPr>
          <a:lstStyle/>
          <a:p>
            <a:r>
              <a:rPr lang="en-US" sz="3200" dirty="0" smtClean="0"/>
              <a:t>The dots indicate times with solution values</a:t>
            </a:r>
          </a:p>
          <a:p>
            <a:r>
              <a:rPr lang="en-US" sz="3200" dirty="0" smtClean="0">
                <a:cs typeface="Courier New" panose="02070309020205020404" pitchFamily="49" charset="0"/>
              </a:rPr>
              <a:t>More where the solution changes rapidly: most disparate scales there?</a:t>
            </a:r>
            <a:endParaRPr lang="en-US" sz="3200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325302"/>
            <a:ext cx="2195104" cy="48396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809262"/>
            <a:ext cx="7835538" cy="4101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486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00847" y="325302"/>
            <a:ext cx="7006046" cy="483960"/>
          </a:xfrm>
        </p:spPr>
        <p:txBody>
          <a:bodyPr>
            <a:normAutofit fontScale="90000"/>
          </a:bodyPr>
          <a:lstStyle/>
          <a:p>
            <a:r>
              <a:rPr lang="en-US" dirty="0" err="1" smtClean="0">
                <a:solidFill>
                  <a:srgbClr val="0070C0"/>
                </a:solidFill>
              </a:rPr>
              <a:t>Oregonator</a:t>
            </a:r>
            <a:r>
              <a:rPr lang="en-US" dirty="0" smtClean="0">
                <a:solidFill>
                  <a:srgbClr val="0070C0"/>
                </a:solidFill>
              </a:rPr>
              <a:t> and linearization</a:t>
            </a:r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268788" y="1876288"/>
                <a:ext cx="3331029" cy="4354694"/>
              </a:xfrm>
            </p:spPr>
            <p:txBody>
              <a:bodyPr>
                <a:noAutofit/>
              </a:bodyPr>
              <a:lstStyle/>
              <a:p>
                <a:r>
                  <a:rPr lang="en-US" sz="3200" dirty="0" smtClean="0">
                    <a:latin typeface="Courier New" panose="02070309020205020404" pitchFamily="49" charset="0"/>
                    <a:cs typeface="Courier New" panose="02070309020205020404" pitchFamily="49" charset="0"/>
                  </a:rPr>
                  <a:t>ode45</a:t>
                </a:r>
                <a:r>
                  <a:rPr lang="en-US" sz="3200" dirty="0" smtClean="0"/>
                  <a:t> is slower and uses many more time steps</a:t>
                </a:r>
              </a:p>
              <a:p>
                <a:r>
                  <a:rPr lang="en-US" sz="3200" dirty="0" smtClean="0"/>
                  <a:t>What can the Jacobian tell us?</a:t>
                </a:r>
              </a:p>
              <a:p>
                <a:r>
                  <a:rPr lang="en-US" sz="3200" dirty="0" smtClean="0"/>
                  <a:t>Around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=1/2</m:t>
                    </m:r>
                  </m:oMath>
                </a14:m>
                <a:r>
                  <a:rPr lang="en-US" sz="3200" dirty="0" smtClean="0"/>
                  <a:t>, the time scales differ by roughly 1000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268788" y="1876288"/>
                <a:ext cx="3331029" cy="4354694"/>
              </a:xfrm>
              <a:blipFill>
                <a:blip r:embed="rId2"/>
                <a:stretch>
                  <a:fillRect l="-4205" t="-2941" r="-2925" b="-33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325302"/>
            <a:ext cx="2195104" cy="48396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199" y="1022441"/>
            <a:ext cx="7303756" cy="249146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199" y="3727087"/>
            <a:ext cx="4585446" cy="2503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703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00847" y="325302"/>
            <a:ext cx="7006046" cy="483960"/>
          </a:xfrm>
        </p:spPr>
        <p:txBody>
          <a:bodyPr>
            <a:normAutofit fontScale="90000"/>
          </a:bodyPr>
          <a:lstStyle/>
          <a:p>
            <a:r>
              <a:rPr lang="en-US" dirty="0" err="1" smtClean="0">
                <a:solidFill>
                  <a:srgbClr val="0070C0"/>
                </a:solidFill>
              </a:rPr>
              <a:t>Oregonator</a:t>
            </a:r>
            <a:r>
              <a:rPr lang="en-US" dirty="0" smtClean="0">
                <a:solidFill>
                  <a:srgbClr val="0070C0"/>
                </a:solidFill>
              </a:rPr>
              <a:t> and linearization</a:t>
            </a:r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7432765" y="1092516"/>
                <a:ext cx="3331029" cy="5334409"/>
              </a:xfrm>
            </p:spPr>
            <p:txBody>
              <a:bodyPr>
                <a:noAutofit/>
              </a:bodyPr>
              <a:lstStyle/>
              <a:p>
                <a:r>
                  <a:rPr lang="en-US" sz="3200" dirty="0" smtClean="0"/>
                  <a:t>Use these to check with RK4 stability criterion for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=1/2</m:t>
                    </m:r>
                  </m:oMath>
                </a14:m>
                <a:endParaRPr lang="en-US" sz="3200" dirty="0" smtClean="0"/>
              </a:p>
              <a:p>
                <a:endParaRPr lang="en-US" sz="3200" dirty="0" smtClean="0"/>
              </a:p>
              <a:p>
                <a:endParaRPr lang="en-US" sz="3200" dirty="0"/>
              </a:p>
              <a:p>
                <a:r>
                  <a:rPr lang="en-US" sz="3200" dirty="0" smtClean="0"/>
                  <a:t>First: stability criterion</a:t>
                </a:r>
              </a:p>
              <a:p>
                <a:endParaRPr lang="en-US" sz="3200" dirty="0" smtClean="0"/>
              </a:p>
              <a:p>
                <a:r>
                  <a:rPr lang="en-US" sz="3200" dirty="0" smtClean="0"/>
                  <a:t>Second: actual choice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432765" y="1092516"/>
                <a:ext cx="3331029" cy="5334409"/>
              </a:xfrm>
              <a:blipFill>
                <a:blip r:embed="rId2"/>
                <a:stretch>
                  <a:fillRect l="-4205" t="-2400" r="-3656"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325302"/>
            <a:ext cx="2195104" cy="4839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199" y="931635"/>
            <a:ext cx="4585446" cy="250389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199" y="3429315"/>
            <a:ext cx="5719222" cy="42422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199" y="3853543"/>
            <a:ext cx="1800498" cy="74766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8199" y="4755560"/>
            <a:ext cx="3459481" cy="1236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186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00847" y="325302"/>
            <a:ext cx="7006046" cy="483960"/>
          </a:xfrm>
        </p:spPr>
        <p:txBody>
          <a:bodyPr>
            <a:normAutofit fontScale="90000"/>
          </a:bodyPr>
          <a:lstStyle/>
          <a:p>
            <a:r>
              <a:rPr lang="en-US" dirty="0" err="1" smtClean="0">
                <a:solidFill>
                  <a:srgbClr val="0070C0"/>
                </a:solidFill>
              </a:rPr>
              <a:t>Oregonator</a:t>
            </a:r>
            <a:r>
              <a:rPr lang="en-US" dirty="0" smtClean="0">
                <a:solidFill>
                  <a:srgbClr val="0070C0"/>
                </a:solidFill>
              </a:rPr>
              <a:t> and linearization</a:t>
            </a:r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7432765" y="1092516"/>
                <a:ext cx="3331029" cy="5334409"/>
              </a:xfrm>
            </p:spPr>
            <p:txBody>
              <a:bodyPr>
                <a:noAutofit/>
              </a:bodyPr>
              <a:lstStyle/>
              <a:p>
                <a:r>
                  <a:rPr lang="en-US" dirty="0" smtClean="0"/>
                  <a:t>Use these to check with RK4 stability criterion around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=4</m:t>
                    </m:r>
                  </m:oMath>
                </a14:m>
                <a:endParaRPr lang="en-US" dirty="0" smtClean="0"/>
              </a:p>
              <a:p>
                <a:r>
                  <a:rPr lang="en-US" dirty="0" smtClean="0"/>
                  <a:t>Smaller eigenvalues between 0 and -1</a:t>
                </a:r>
              </a:p>
              <a:p>
                <a:endParaRPr lang="en-US" dirty="0"/>
              </a:p>
              <a:p>
                <a:r>
                  <a:rPr lang="en-US" dirty="0" smtClean="0"/>
                  <a:t>First: stability criterion</a:t>
                </a:r>
                <a:endParaRPr lang="en-US" dirty="0"/>
              </a:p>
              <a:p>
                <a:r>
                  <a:rPr lang="en-US" dirty="0" smtClean="0"/>
                  <a:t>Second: actual choice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432765" y="1092516"/>
                <a:ext cx="3331029" cy="5334409"/>
              </a:xfrm>
              <a:blipFill>
                <a:blip r:embed="rId2"/>
                <a:stretch>
                  <a:fillRect l="-3291" t="-1829" r="-42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325302"/>
            <a:ext cx="2195104" cy="48396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198" y="921067"/>
            <a:ext cx="4491447" cy="28227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198" y="3759720"/>
            <a:ext cx="5650850" cy="2471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071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88855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Black-Scholes equation</a:t>
            </a:r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752512" y="1053981"/>
                <a:ext cx="10515600" cy="5464385"/>
              </a:xfrm>
            </p:spPr>
            <p:txBody>
              <a:bodyPr>
                <a:noAutofit/>
              </a:bodyPr>
              <a:lstStyle/>
              <a:p>
                <a:r>
                  <a:rPr lang="en-US" sz="3200" dirty="0" smtClean="0"/>
                  <a:t>To keep it clear that </a:t>
                </a:r>
                <a14:m>
                  <m:oMath xmlns:m="http://schemas.openxmlformats.org/officeDocument/2006/math">
                    <m:r>
                      <a:rPr lang="en-US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n-US" sz="3200" dirty="0" smtClean="0"/>
                  <a:t> represents, time, we are going to rename it back to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3200" dirty="0" smtClean="0"/>
                  <a:t>.  The PDE is then</a:t>
                </a:r>
              </a:p>
              <a:p>
                <a:endParaRPr lang="en-US" sz="3200" dirty="0" smtClean="0"/>
              </a:p>
              <a:p>
                <a:endParaRPr lang="en-US" sz="3200" dirty="0" smtClean="0"/>
              </a:p>
              <a:p>
                <a:r>
                  <a:rPr lang="en-US" sz="3200" dirty="0"/>
                  <a:t>We need to find  </a:t>
                </a:r>
                <a14:m>
                  <m:oMath xmlns:m="http://schemas.openxmlformats.org/officeDocument/2006/math">
                    <m:r>
                      <a:rPr lang="en-US" sz="3200" i="1" dirty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32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i="1" dirty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3200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sz="32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/>
                  <a:t> for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&gt;0</m:t>
                    </m:r>
                  </m:oMath>
                </a14:m>
                <a:endParaRPr lang="en-US" sz="3200" dirty="0"/>
              </a:p>
              <a:p>
                <a:r>
                  <a:rPr lang="en-US" sz="3200" dirty="0"/>
                  <a:t>Like an IVP, we need an </a:t>
                </a:r>
                <a:r>
                  <a:rPr lang="en-US" sz="3200" i="1" dirty="0"/>
                  <a:t>initial condition</a:t>
                </a:r>
                <a:r>
                  <a:rPr lang="en-US" sz="3200" dirty="0"/>
                  <a:t>:  </a:t>
                </a:r>
              </a:p>
              <a:p>
                <a:r>
                  <a:rPr lang="en-US" sz="3200" dirty="0" smtClean="0"/>
                  <a:t>We need stock prices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  <m:r>
                      <a:rPr lang="en-US" sz="3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3200" dirty="0" smtClean="0"/>
                  <a:t>, so that is domain end, and we apply </a:t>
                </a:r>
                <a:r>
                  <a:rPr lang="en-US" sz="3200" i="1" dirty="0" smtClean="0"/>
                  <a:t>boundary conditions </a:t>
                </a:r>
                <a:r>
                  <a:rPr lang="en-US" sz="3200" dirty="0" smtClean="0"/>
                  <a:t>there:</a:t>
                </a:r>
                <a:endParaRPr lang="en-US" sz="3200" dirty="0"/>
              </a:p>
              <a:p>
                <a:endParaRPr lang="en-US" sz="3200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52512" y="1053981"/>
                <a:ext cx="10515600" cy="5464385"/>
              </a:xfrm>
              <a:blipFill>
                <a:blip r:embed="rId2"/>
                <a:stretch>
                  <a:fillRect l="-1333" t="-22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9139" y="3751273"/>
            <a:ext cx="2543035" cy="546155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3158632" y="2081680"/>
            <a:ext cx="5837521" cy="914972"/>
            <a:chOff x="3482412" y="3328687"/>
            <a:chExt cx="5837521" cy="914972"/>
          </a:xfrm>
        </p:grpSpPr>
        <p:grpSp>
          <p:nvGrpSpPr>
            <p:cNvPr id="16" name="Group 15"/>
            <p:cNvGrpSpPr/>
            <p:nvPr/>
          </p:nvGrpSpPr>
          <p:grpSpPr>
            <a:xfrm>
              <a:off x="3482412" y="3328687"/>
              <a:ext cx="5837521" cy="914972"/>
              <a:chOff x="3482412" y="3328687"/>
              <a:chExt cx="5837521" cy="914972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482412" y="3328687"/>
                <a:ext cx="5837521" cy="914972"/>
              </a:xfrm>
              <a:prstGeom prst="rect">
                <a:avLst/>
              </a:prstGeom>
            </p:spPr>
          </p:pic>
          <p:sp>
            <p:nvSpPr>
              <p:cNvPr id="13" name="Rectangle 12"/>
              <p:cNvSpPr/>
              <p:nvPr/>
            </p:nvSpPr>
            <p:spPr>
              <a:xfrm>
                <a:off x="4297680" y="3788230"/>
                <a:ext cx="169817" cy="22206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/>
                <p:cNvSpPr txBox="1"/>
                <p:nvPr/>
              </p:nvSpPr>
              <p:spPr>
                <a:xfrm>
                  <a:off x="4191124" y="3668431"/>
                  <a:ext cx="382925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4" name="TextBox 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91124" y="3668431"/>
                  <a:ext cx="382925" cy="46166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4049" y="5261752"/>
            <a:ext cx="2506019" cy="1313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963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10532"/>
          </a:xfrm>
        </p:spPr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A-stability</a:t>
            </a:r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71154"/>
                <a:ext cx="10515600" cy="5355772"/>
              </a:xfrm>
            </p:spPr>
            <p:txBody>
              <a:bodyPr>
                <a:noAutofit/>
              </a:bodyPr>
              <a:lstStyle/>
              <a:p>
                <a:r>
                  <a:rPr lang="en-US" sz="3600" dirty="0" smtClean="0"/>
                  <a:t>For our model problem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sz="3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3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l-GR" sz="36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sz="3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3600" dirty="0" smtClean="0"/>
                  <a:t>, we found that two methods that were stable for the whole left half plane: AM1 and AM2 (or backward Euler and BDF2, respectively) </a:t>
                </a:r>
              </a:p>
              <a:p>
                <a:r>
                  <a:rPr lang="en-US" sz="3600" dirty="0" smtClean="0"/>
                  <a:t>When this happens, the method is </a:t>
                </a:r>
                <a:r>
                  <a:rPr lang="en-US" sz="3600" i="1" dirty="0" smtClean="0"/>
                  <a:t>A-stable</a:t>
                </a:r>
              </a:p>
              <a:p>
                <a:r>
                  <a:rPr lang="en-US" sz="3600" dirty="0" smtClean="0"/>
                  <a:t>If this only happens in a sector of angle  in either direction from the negative real axis, then the method is called </a:t>
                </a:r>
                <a:r>
                  <a:rPr lang="en-US" sz="3600" i="1" dirty="0" smtClean="0"/>
                  <a:t>A(</a:t>
                </a:r>
                <a14:m>
                  <m:oMath xmlns:m="http://schemas.openxmlformats.org/officeDocument/2006/math">
                    <m:r>
                      <a:rPr lang="en-US" sz="3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3600" i="1" dirty="0" smtClean="0"/>
                  <a:t>)-stable</a:t>
                </a:r>
              </a:p>
              <a:p>
                <a:r>
                  <a:rPr lang="en-US" sz="3600" dirty="0" smtClean="0"/>
                  <a:t>The trapezoidal method is also A-stable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71154"/>
                <a:ext cx="10515600" cy="5355772"/>
              </a:xfrm>
              <a:blipFill>
                <a:blip r:embed="rId2"/>
                <a:stretch>
                  <a:fillRect l="-1623" t="-2847" r="-20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87146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10532"/>
          </a:xfrm>
        </p:spPr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A-stability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071154"/>
            <a:ext cx="10515600" cy="5355772"/>
          </a:xfrm>
        </p:spPr>
        <p:txBody>
          <a:bodyPr>
            <a:noAutofit/>
          </a:bodyPr>
          <a:lstStyle/>
          <a:p>
            <a:r>
              <a:rPr lang="en-US" sz="3600" dirty="0"/>
              <a:t>This is great, but can we get higher order A-stable methods?</a:t>
            </a:r>
          </a:p>
          <a:p>
            <a:r>
              <a:rPr lang="en-US" sz="3600" dirty="0" smtClean="0"/>
              <a:t>Can we get higher order A-stable methods?</a:t>
            </a:r>
          </a:p>
          <a:p>
            <a:r>
              <a:rPr lang="en-US" sz="3600" dirty="0" smtClean="0"/>
              <a:t>Unfortunately, the answer is no.</a:t>
            </a:r>
          </a:p>
          <a:p>
            <a:endParaRPr lang="en-US" sz="3600" dirty="0"/>
          </a:p>
          <a:p>
            <a:endParaRPr lang="en-US" sz="3600" dirty="0" smtClean="0"/>
          </a:p>
          <a:p>
            <a:endParaRPr lang="en-US" sz="3600" dirty="0"/>
          </a:p>
          <a:p>
            <a:r>
              <a:rPr lang="en-US" sz="3600" dirty="0" smtClean="0"/>
              <a:t>Trapezoidal and BDF are the best we can do</a:t>
            </a:r>
          </a:p>
          <a:p>
            <a:r>
              <a:rPr lang="en-US" sz="3600" dirty="0" smtClean="0"/>
              <a:t>RK methods similar; </a:t>
            </a:r>
            <a:r>
              <a:rPr lang="en-US" sz="3600" smtClean="0"/>
              <a:t>no details</a:t>
            </a:r>
            <a:endParaRPr lang="en-US" sz="3600" dirty="0" smtClean="0"/>
          </a:p>
          <a:p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520440"/>
            <a:ext cx="10926878" cy="1626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375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8828" y="1874610"/>
            <a:ext cx="10515600" cy="2232933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Section 11.5</a:t>
            </a:r>
            <a:b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Method of lines for parabolic PDEs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5496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10532"/>
          </a:xfrm>
        </p:spPr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Method of lines </a:t>
            </a:r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71154"/>
                <a:ext cx="10515600" cy="5355772"/>
              </a:xfrm>
            </p:spPr>
            <p:txBody>
              <a:bodyPr>
                <a:noAutofit/>
              </a:bodyPr>
              <a:lstStyle/>
              <a:p>
                <a:r>
                  <a:rPr lang="en-US" sz="3600" dirty="0" smtClean="0"/>
                  <a:t>We want to extend the method of lines approach to include boundary conditions and nonlinearity</a:t>
                </a:r>
              </a:p>
              <a:p>
                <a:r>
                  <a:rPr lang="en-US" sz="3600" dirty="0" smtClean="0"/>
                  <a:t>The PDE we consider is of the form</a:t>
                </a:r>
              </a:p>
              <a:p>
                <a:endParaRPr lang="en-US" sz="3600" dirty="0" smtClean="0"/>
              </a:p>
              <a:p>
                <a:endParaRPr lang="en-US" sz="3600" i="1" dirty="0" smtClean="0"/>
              </a:p>
              <a:p>
                <a:r>
                  <a:rPr lang="en-US" sz="3600" dirty="0" smtClean="0"/>
                  <a:t>The general form for the boundary conditions are</a:t>
                </a:r>
              </a:p>
              <a:p>
                <a:pPr marL="0" indent="0">
                  <a:buNone/>
                </a:pPr>
                <a:r>
                  <a:rPr lang="en-US" sz="3600" dirty="0"/>
                  <a:t> </a:t>
                </a:r>
                <a:r>
                  <a:rPr lang="en-US" sz="3600" dirty="0" smtClean="0"/>
                  <a:t>                                                       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3600" dirty="0" smtClean="0"/>
                  <a:t> are known</a:t>
                </a:r>
              </a:p>
              <a:p>
                <a:pPr marL="0" indent="0">
                  <a:buNone/>
                </a:pPr>
                <a:r>
                  <a:rPr lang="en-US" sz="3600" dirty="0"/>
                  <a:t> </a:t>
                </a:r>
                <a:r>
                  <a:rPr lang="en-US" sz="3600" dirty="0" smtClean="0"/>
                  <a:t>                                                        constants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71154"/>
                <a:ext cx="10515600" cy="5355772"/>
              </a:xfrm>
              <a:blipFill>
                <a:blip r:embed="rId2"/>
                <a:stretch>
                  <a:fillRect l="-1623" t="-2847" r="-11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1648" y="3069771"/>
            <a:ext cx="6843998" cy="58782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7949" y="4558938"/>
            <a:ext cx="4916457" cy="1610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111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10532"/>
          </a:xfrm>
        </p:spPr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Boundary conditions first</a:t>
            </a:r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71154"/>
                <a:ext cx="10515600" cy="5355772"/>
              </a:xfrm>
            </p:spPr>
            <p:txBody>
              <a:bodyPr>
                <a:noAutofit/>
              </a:bodyPr>
              <a:lstStyle/>
              <a:p>
                <a:r>
                  <a:rPr lang="en-US" sz="3600" dirty="0" smtClean="0"/>
                  <a:t>We need to include the boundary values in the discretization</a:t>
                </a:r>
              </a:p>
              <a:p>
                <a:r>
                  <a:rPr lang="en-US" sz="3600" dirty="0" smtClean="0"/>
                  <a:t>First, the grid points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−1,</m:t>
                          </m:r>
                        </m:sub>
                      </m:sSub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3600" b="0" dirty="0" smtClean="0"/>
              </a:p>
              <a:p>
                <a:r>
                  <a:rPr lang="en-US" sz="3600" dirty="0" smtClean="0"/>
                  <a:t>We consider unknowns at endpoints and interior points separately:</a:t>
                </a:r>
              </a:p>
              <a:p>
                <a:endParaRPr lang="en-US" sz="3600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71154"/>
                <a:ext cx="10515600" cy="5355772"/>
              </a:xfrm>
              <a:blipFill>
                <a:blip r:embed="rId2"/>
                <a:stretch>
                  <a:fillRect l="-1623" t="-28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7129" y="3934669"/>
            <a:ext cx="1899694" cy="1707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574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10532"/>
          </a:xfrm>
        </p:spPr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Boundary condition removal</a:t>
            </a:r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71154"/>
                <a:ext cx="10515600" cy="5355772"/>
              </a:xfrm>
            </p:spPr>
            <p:txBody>
              <a:bodyPr>
                <a:noAutofit/>
              </a:bodyPr>
              <a:lstStyle/>
              <a:p>
                <a:r>
                  <a:rPr lang="en-US" sz="3600" dirty="0" smtClean="0"/>
                  <a:t>After approximating space derivatives using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360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sz="3600" dirty="0" smtClean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3600" i="1" dirty="0" smtClean="0">
                            <a:latin typeface="Cambria Math" panose="02040503050406030204" pitchFamily="18" charset="0"/>
                          </a:rPr>
                          <m:t>𝑥𝑥</m:t>
                        </m:r>
                      </m:sub>
                    </m:sSub>
                  </m:oMath>
                </a14:m>
                <a:r>
                  <a:rPr lang="en-US" sz="3600" dirty="0" smtClean="0"/>
                  <a:t>, we will have a set of ODEs for the interior unknowns:</a:t>
                </a:r>
              </a:p>
              <a:p>
                <a:pPr marL="0" indent="0">
                  <a:buNone/>
                </a:pPr>
                <a:endParaRPr lang="en-US" sz="3600" b="0" dirty="0" smtClean="0"/>
              </a:p>
              <a:p>
                <a:r>
                  <a:rPr lang="en-US" sz="3600" dirty="0" smtClean="0"/>
                  <a:t>For this system, the boundary values get used in </a:t>
                </a:r>
                <a14:m>
                  <m:oMath xmlns:m="http://schemas.openxmlformats.org/officeDocument/2006/math">
                    <m:r>
                      <a:rPr lang="en-US" sz="3600" b="1" i="1" dirty="0" smtClean="0">
                        <a:latin typeface="Cambria Math" panose="02040503050406030204" pitchFamily="18" charset="0"/>
                      </a:rPr>
                      <m:t>𝒇</m:t>
                    </m:r>
                  </m:oMath>
                </a14:m>
                <a:endParaRPr lang="en-US" sz="3600" b="1" dirty="0" smtClean="0"/>
              </a:p>
              <a:p>
                <a:r>
                  <a:rPr lang="en-US" sz="3600" dirty="0" smtClean="0"/>
                  <a:t>We can 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360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sz="3600" dirty="0" smtClean="0"/>
                  <a:t> to discretize the boundary conditions (really use only first and last rows):</a:t>
                </a:r>
              </a:p>
              <a:p>
                <a:endParaRPr lang="en-US" sz="3600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71154"/>
                <a:ext cx="10515600" cy="5355772"/>
              </a:xfrm>
              <a:blipFill>
                <a:blip r:embed="rId2"/>
                <a:stretch>
                  <a:fillRect l="-1623" t="-28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4741" y="2188029"/>
            <a:ext cx="2750276" cy="113116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2565" y="5130462"/>
            <a:ext cx="4575675" cy="1453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591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10532"/>
          </a:xfrm>
        </p:spPr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Boundary condition removal</a:t>
            </a:r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71154"/>
                <a:ext cx="10515600" cy="5355772"/>
              </a:xfrm>
            </p:spPr>
            <p:txBody>
              <a:bodyPr>
                <a:noAutofit/>
              </a:bodyPr>
              <a:lstStyle/>
              <a:p>
                <a:r>
                  <a:rPr lang="en-US" sz="3600" dirty="0" smtClean="0"/>
                  <a:t>Solve the system for the two boundary values:</a:t>
                </a:r>
              </a:p>
              <a:p>
                <a:endParaRPr lang="en-US" sz="3600" dirty="0" smtClean="0"/>
              </a:p>
              <a:p>
                <a:pPr marL="0" indent="0">
                  <a:buNone/>
                </a:pPr>
                <a:endParaRPr lang="en-US" sz="3600" b="0" dirty="0" smtClean="0"/>
              </a:p>
              <a:p>
                <a:r>
                  <a:rPr lang="en-US" sz="3600" dirty="0" smtClean="0"/>
                  <a:t>For </a:t>
                </a:r>
                <a:r>
                  <a:rPr lang="en-US" sz="3600" dirty="0" err="1" smtClean="0"/>
                  <a:t>Dirichlet</a:t>
                </a:r>
                <a:r>
                  <a:rPr lang="en-US" sz="3600" dirty="0" smtClean="0"/>
                  <a:t> conditions, </a:t>
                </a:r>
                <a14:m>
                  <m:oMath xmlns:m="http://schemas.openxmlformats.org/officeDocument/2006/math">
                    <m:r>
                      <a:rPr lang="en-US" sz="3600" b="1" i="1" dirty="0" smtClean="0">
                        <a:latin typeface="Cambria Math" panose="02040503050406030204" pitchFamily="18" charset="0"/>
                      </a:rPr>
                      <m:t>𝑩</m:t>
                    </m:r>
                    <m:r>
                      <a:rPr lang="en-US" sz="3600" b="1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600" b="1" i="1" dirty="0" smtClean="0">
                        <a:latin typeface="Cambria Math" panose="02040503050406030204" pitchFamily="18" charset="0"/>
                      </a:rPr>
                      <m:t>𝑰</m:t>
                    </m:r>
                  </m:oMath>
                </a14:m>
                <a:r>
                  <a:rPr lang="en-US" sz="3600" b="1" dirty="0" smtClean="0"/>
                  <a:t> </a:t>
                </a:r>
                <a:r>
                  <a:rPr lang="en-US" sz="3600" dirty="0" smtClean="0"/>
                  <a:t>and </a:t>
                </a:r>
                <a14:m>
                  <m:oMath xmlns:m="http://schemas.openxmlformats.org/officeDocument/2006/math">
                    <m:r>
                      <a:rPr lang="en-US" sz="3600" b="1" i="1" dirty="0" smtClean="0">
                        <a:latin typeface="Cambria Math" panose="02040503050406030204" pitchFamily="18" charset="0"/>
                      </a:rPr>
                      <m:t>𝑪</m:t>
                    </m:r>
                    <m:r>
                      <a:rPr lang="en-US" sz="3600" b="1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600" b="1" i="1" dirty="0" smtClean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endParaRPr lang="en-US" sz="3600" b="1" dirty="0" smtClean="0"/>
              </a:p>
              <a:p>
                <a:r>
                  <a:rPr lang="en-US" sz="3600" dirty="0" smtClean="0"/>
                  <a:t>Otherwise, B and C more complicated, but known</a:t>
                </a:r>
              </a:p>
              <a:p>
                <a:r>
                  <a:rPr lang="en-US" sz="3600" dirty="0" smtClean="0"/>
                  <a:t>Let’s do an example…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71154"/>
                <a:ext cx="10515600" cy="5355772"/>
              </a:xfrm>
              <a:blipFill>
                <a:blip r:embed="rId2"/>
                <a:stretch>
                  <a:fillRect l="-1623" t="-28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599" y="1642161"/>
            <a:ext cx="3130731" cy="1191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252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81006" y="365126"/>
            <a:ext cx="6572794" cy="810532"/>
          </a:xfrm>
        </p:spPr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Example: boundary removal</a:t>
            </a:r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71154"/>
                <a:ext cx="10515600" cy="5355772"/>
              </a:xfrm>
            </p:spPr>
            <p:txBody>
              <a:bodyPr>
                <a:noAutofit/>
              </a:bodyPr>
              <a:lstStyle/>
              <a:p>
                <a:r>
                  <a:rPr lang="en-US" sz="3600" dirty="0" smtClean="0"/>
                  <a:t>Recall the Black-Scholes problem: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sSup>
                        <m:sSupPr>
                          <m:ctrlP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𝑥𝑥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𝑟𝑥</m:t>
                      </m:r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𝑟𝑢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3600" dirty="0" smtClean="0"/>
              </a:p>
              <a:p>
                <a:pPr marL="0" indent="0">
                  <a:buNone/>
                </a:pPr>
                <a:endParaRPr lang="en-US" sz="360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=0,  </m:t>
                      </m:r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d>
                        <m:d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</m:e>
                      </m:d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3600" dirty="0" smtClean="0"/>
              </a:p>
              <a:p>
                <a:r>
                  <a:rPr lang="en-US" sz="3600" dirty="0" smtClean="0"/>
                  <a:t>For the left BC, this means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 dirty="0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360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3600" dirty="0" smtClean="0"/>
              </a:p>
              <a:p>
                <a:r>
                  <a:rPr lang="en-US" sz="3600" dirty="0" smtClean="0"/>
                  <a:t>For the right BC, use the one-sided difference formula</a:t>
                </a:r>
              </a:p>
              <a:p>
                <a:endParaRPr lang="en-US" sz="3600" dirty="0" smtClean="0"/>
              </a:p>
              <a:p>
                <a:endParaRPr lang="en-US" sz="3600" dirty="0"/>
              </a:p>
              <a:p>
                <a:endParaRPr lang="en-US" sz="3600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71154"/>
                <a:ext cx="10515600" cy="5355772"/>
              </a:xfrm>
              <a:blipFill>
                <a:blip r:embed="rId2"/>
                <a:stretch>
                  <a:fillRect l="-1623" t="-2847" r="-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365126"/>
            <a:ext cx="2892437" cy="70602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9561" y="4972990"/>
            <a:ext cx="6092633" cy="1257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531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81006" y="365126"/>
            <a:ext cx="6572794" cy="810532"/>
          </a:xfrm>
        </p:spPr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Example: boundary removal</a:t>
            </a:r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71154"/>
                <a:ext cx="10515600" cy="5355772"/>
              </a:xfrm>
            </p:spPr>
            <p:txBody>
              <a:bodyPr>
                <a:noAutofit/>
              </a:bodyPr>
              <a:lstStyle/>
              <a:p>
                <a:r>
                  <a:rPr lang="en-US" sz="3600" dirty="0" smtClean="0"/>
                  <a:t>Consider interior points as known.</a:t>
                </a:r>
              </a:p>
              <a:p>
                <a:r>
                  <a:rPr lang="en-US" sz="3600" dirty="0" smtClean="0"/>
                  <a:t>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 dirty="0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360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3600" dirty="0" smtClean="0"/>
                  <a:t> and</a:t>
                </a:r>
              </a:p>
              <a:p>
                <a:endParaRPr lang="en-US" sz="3600" dirty="0"/>
              </a:p>
              <a:p>
                <a:r>
                  <a:rPr lang="en-US" sz="3600" dirty="0" smtClean="0"/>
                  <a:t>Write the system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 dirty="0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360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3600" dirty="0" smtClean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 dirty="0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360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sz="3600" dirty="0" smtClean="0"/>
                  <a:t>:</a:t>
                </a:r>
              </a:p>
              <a:p>
                <a:endParaRPr lang="en-US" sz="3600" dirty="0"/>
              </a:p>
              <a:p>
                <a:endParaRPr lang="en-US" sz="3600" dirty="0" smtClean="0"/>
              </a:p>
              <a:p>
                <a:r>
                  <a:rPr lang="en-US" sz="3600" dirty="0" smtClean="0"/>
                  <a:t>Note that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36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360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360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600" i="1" dirty="0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sz="360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3600" i="1" dirty="0" smtClean="0">
                                <a:latin typeface="Cambria Math" panose="02040503050406030204" pitchFamily="18" charset="0"/>
                              </a:rPr>
                              <m:t>  … </m:t>
                            </m:r>
                            <m:sSub>
                              <m:sSubPr>
                                <m:ctrlPr>
                                  <a:rPr lang="en-US" sz="360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600" i="1" dirty="0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sz="3600" i="1" dirty="0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US" sz="3600" b="0" i="1" dirty="0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  <m:r>
                              <a:rPr lang="en-US" sz="3600" i="1" dirty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</m:e>
                      <m:sup>
                        <m:r>
                          <a:rPr lang="en-US" sz="360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sz="3600" dirty="0" smtClean="0"/>
              </a:p>
              <a:p>
                <a:r>
                  <a:rPr lang="en-US" sz="3600" dirty="0" smtClean="0"/>
                  <a:t>Numbering will be shifted in </a:t>
                </a:r>
                <a:r>
                  <a:rPr lang="en-US" sz="3600" dirty="0" err="1" smtClean="0"/>
                  <a:t>Matlab</a:t>
                </a:r>
                <a:endParaRPr lang="en-US" sz="3600" dirty="0" smtClean="0"/>
              </a:p>
              <a:p>
                <a:endParaRPr lang="en-US" sz="3600" dirty="0" smtClean="0"/>
              </a:p>
              <a:p>
                <a:endParaRPr lang="en-US" sz="3600" dirty="0"/>
              </a:p>
              <a:p>
                <a:endParaRPr lang="en-US" sz="3600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71154"/>
                <a:ext cx="10515600" cy="5355772"/>
              </a:xfrm>
              <a:blipFill>
                <a:blip r:embed="rId2"/>
                <a:stretch>
                  <a:fillRect l="-1623" t="-28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365126"/>
            <a:ext cx="2892437" cy="70602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4949" y="1632857"/>
            <a:ext cx="5314278" cy="109728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6819" y="3658144"/>
            <a:ext cx="6085653" cy="939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684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88674" y="365126"/>
            <a:ext cx="7265126" cy="810532"/>
          </a:xfrm>
        </p:spPr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Example: boundary removal 2</a:t>
            </a:r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71154"/>
                <a:ext cx="10515600" cy="5355772"/>
              </a:xfrm>
            </p:spPr>
            <p:txBody>
              <a:bodyPr>
                <a:noAutofit/>
              </a:bodyPr>
              <a:lstStyle/>
              <a:p>
                <a:r>
                  <a:rPr lang="en-US" sz="3600" dirty="0" smtClean="0"/>
                  <a:t>Consider using the </a:t>
                </a:r>
                <a:r>
                  <a:rPr lang="en-US" sz="3600" dirty="0" err="1" smtClean="0"/>
                  <a:t>Chebyshev</a:t>
                </a:r>
                <a:r>
                  <a:rPr lang="en-US" sz="3600" dirty="0" smtClean="0"/>
                  <a:t> matrix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360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endParaRPr lang="en-US" sz="3600" dirty="0" smtClean="0"/>
              </a:p>
              <a:p>
                <a:r>
                  <a:rPr lang="en-US" sz="3600" dirty="0" smtClean="0"/>
                  <a:t>Still have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 dirty="0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360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3600" dirty="0" smtClean="0"/>
              </a:p>
              <a:p>
                <a:r>
                  <a:rPr lang="en-US" sz="3600" dirty="0" smtClean="0"/>
                  <a:t>For the derivative at the right end,</a:t>
                </a:r>
              </a:p>
              <a:p>
                <a:endParaRPr lang="en-US" sz="3600" dirty="0"/>
              </a:p>
              <a:p>
                <a:r>
                  <a:rPr lang="en-US" sz="3600" dirty="0" smtClean="0"/>
                  <a:t>Write the system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 dirty="0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360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3600" dirty="0" smtClean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 dirty="0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360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sz="3600" dirty="0" smtClean="0"/>
                  <a:t> again:</a:t>
                </a:r>
              </a:p>
              <a:p>
                <a:endParaRPr lang="en-US" sz="3600" dirty="0"/>
              </a:p>
              <a:p>
                <a:pPr marL="0" indent="0">
                  <a:buNone/>
                </a:pPr>
                <a:endParaRPr lang="en-US" sz="3600" dirty="0" smtClean="0"/>
              </a:p>
              <a:p>
                <a:endParaRPr lang="en-US" sz="3600" dirty="0" smtClean="0"/>
              </a:p>
              <a:p>
                <a:endParaRPr lang="en-US" sz="3600" dirty="0"/>
              </a:p>
              <a:p>
                <a:endParaRPr lang="en-US" sz="3600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71154"/>
                <a:ext cx="10515600" cy="5355772"/>
              </a:xfrm>
              <a:blipFill>
                <a:blip r:embed="rId2"/>
                <a:stretch>
                  <a:fillRect l="-1623" t="-28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65126"/>
            <a:ext cx="2787596" cy="61458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8150" y="2952205"/>
            <a:ext cx="6461280" cy="59708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7239" y="4493623"/>
            <a:ext cx="9737521" cy="988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148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88855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Diffusion equations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2512" y="1053981"/>
            <a:ext cx="10515600" cy="5251269"/>
          </a:xfrm>
        </p:spPr>
        <p:txBody>
          <a:bodyPr>
            <a:noAutofit/>
          </a:bodyPr>
          <a:lstStyle/>
          <a:p>
            <a:r>
              <a:rPr lang="en-US" sz="3200" dirty="0" smtClean="0"/>
              <a:t>More changes of variables can simplify the problem</a:t>
            </a:r>
          </a:p>
          <a:p>
            <a:pPr marL="0" indent="0">
              <a:buNone/>
            </a:pPr>
            <a:r>
              <a:rPr lang="en-US" sz="3200" dirty="0"/>
              <a:t> </a:t>
            </a:r>
            <a:r>
              <a:rPr lang="en-US" sz="3200" dirty="0" smtClean="0"/>
              <a:t>to having only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800" dirty="0" smtClean="0"/>
              <a:t> a first order time derivative and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800" dirty="0" smtClean="0"/>
              <a:t> a second order space derivative</a:t>
            </a:r>
          </a:p>
          <a:p>
            <a:r>
              <a:rPr lang="en-US" sz="3200" dirty="0" smtClean="0"/>
              <a:t>The combination is essential for making this a </a:t>
            </a:r>
            <a:r>
              <a:rPr lang="en-US" sz="3200" i="1" dirty="0" smtClean="0"/>
              <a:t>heat</a:t>
            </a:r>
            <a:r>
              <a:rPr lang="en-US" sz="3200" dirty="0" smtClean="0"/>
              <a:t> or </a:t>
            </a:r>
            <a:r>
              <a:rPr lang="en-US" sz="3200" i="1" dirty="0" smtClean="0"/>
              <a:t>diffusion problem </a:t>
            </a:r>
            <a:r>
              <a:rPr lang="en-US" sz="3200" dirty="0" smtClean="0"/>
              <a:t>(in the original problem too)</a:t>
            </a:r>
            <a:endParaRPr lang="en-US" sz="3200" dirty="0"/>
          </a:p>
          <a:p>
            <a:r>
              <a:rPr lang="en-US" sz="3200" dirty="0" smtClean="0"/>
              <a:t>For these kinds of problems, the solution gets smoothed out with time</a:t>
            </a:r>
          </a:p>
          <a:p>
            <a:r>
              <a:rPr lang="en-US" sz="3200" dirty="0" smtClean="0"/>
              <a:t>The heat equation is </a:t>
            </a:r>
          </a:p>
          <a:p>
            <a:endParaRPr lang="en-US" sz="32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2601" y="5734594"/>
            <a:ext cx="5242902" cy="570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083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10532"/>
          </a:xfrm>
        </p:spPr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Implementation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071154"/>
            <a:ext cx="10515600" cy="5355772"/>
          </a:xfrm>
        </p:spPr>
        <p:txBody>
          <a:bodyPr>
            <a:noAutofit/>
          </a:bodyPr>
          <a:lstStyle/>
          <a:p>
            <a:r>
              <a:rPr lang="en-US" sz="3600" dirty="0" smtClean="0"/>
              <a:t>How to use this with the ODE for the interior points?</a:t>
            </a:r>
            <a:endParaRPr lang="en-US" sz="3600" dirty="0"/>
          </a:p>
          <a:p>
            <a:r>
              <a:rPr lang="en-US" sz="3600" dirty="0" smtClean="0"/>
              <a:t>Here’s how:</a:t>
            </a:r>
          </a:p>
          <a:p>
            <a:endParaRPr lang="en-US" sz="3600" dirty="0" smtClean="0"/>
          </a:p>
        </p:txBody>
      </p:sp>
      <p:grpSp>
        <p:nvGrpSpPr>
          <p:cNvPr id="7" name="Group 6"/>
          <p:cNvGrpSpPr/>
          <p:nvPr/>
        </p:nvGrpSpPr>
        <p:grpSpPr>
          <a:xfrm>
            <a:off x="1210495" y="2455817"/>
            <a:ext cx="9771010" cy="2364377"/>
            <a:chOff x="1582790" y="2272937"/>
            <a:chExt cx="9771010" cy="236437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98603" y="2272937"/>
              <a:ext cx="6729810" cy="1502773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82790" y="3749040"/>
              <a:ext cx="9771010" cy="888274"/>
            </a:xfrm>
            <a:prstGeom prst="rect">
              <a:avLst/>
            </a:prstGeom>
          </p:spPr>
        </p:pic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3639" y="5081724"/>
            <a:ext cx="2773365" cy="105754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53961" y="4910577"/>
            <a:ext cx="1446793" cy="1307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75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10532"/>
          </a:xfrm>
        </p:spPr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Implementation</a:t>
            </a:r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71154"/>
                <a:ext cx="10515600" cy="5355772"/>
              </a:xfrm>
            </p:spPr>
            <p:txBody>
              <a:bodyPr>
                <a:noAutofit/>
              </a:bodyPr>
              <a:lstStyle/>
              <a:p>
                <a:r>
                  <a:rPr lang="en-US" sz="3600" dirty="0" smtClean="0"/>
                  <a:t>To extend from interior unknowns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3600" dirty="0" smtClean="0"/>
                  <a:t> to all unknowns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sz="3600" dirty="0" smtClean="0"/>
                  <a:t>, use a function called </a:t>
                </a:r>
                <a:r>
                  <a:rPr lang="en-US" sz="3600" dirty="0" smtClean="0">
                    <a:latin typeface="Courier New" panose="02070309020205020404" pitchFamily="49" charset="0"/>
                    <a:cs typeface="Courier New" panose="02070309020205020404" pitchFamily="49" charset="0"/>
                  </a:rPr>
                  <a:t>extend</a:t>
                </a:r>
                <a:r>
                  <a:rPr lang="en-US" sz="3600" dirty="0" smtClean="0"/>
                  <a:t> in </a:t>
                </a:r>
                <a:r>
                  <a:rPr lang="en-US" sz="3600" dirty="0" err="1" smtClean="0"/>
                  <a:t>matlab</a:t>
                </a:r>
                <a:endParaRPr lang="en-US" sz="3600" dirty="0" smtClean="0"/>
              </a:p>
              <a:p>
                <a:r>
                  <a:rPr lang="en-US" sz="3600" dirty="0" smtClean="0"/>
                  <a:t>Appends boundary values onto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endParaRPr lang="en-US" sz="3600" dirty="0" smtClean="0"/>
              </a:p>
              <a:p>
                <a:r>
                  <a:rPr lang="en-US" sz="3600" dirty="0" smtClean="0"/>
                  <a:t>To remove the endpoints, use a function called </a:t>
                </a:r>
                <a:r>
                  <a:rPr lang="en-US" sz="3600" dirty="0" smtClean="0">
                    <a:latin typeface="Courier New" panose="02070309020205020404" pitchFamily="49" charset="0"/>
                    <a:cs typeface="Courier New" panose="02070309020205020404" pitchFamily="49" charset="0"/>
                  </a:rPr>
                  <a:t>chop </a:t>
                </a:r>
              </a:p>
              <a:p>
                <a:r>
                  <a:rPr lang="en-US" sz="3600" dirty="0" smtClean="0">
                    <a:cs typeface="Courier New" panose="02070309020205020404" pitchFamily="49" charset="0"/>
                  </a:rPr>
                  <a:t>Simply drop endpoints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𝑢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(2: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𝑚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)</m:t>
                    </m:r>
                  </m:oMath>
                </a14:m>
                <a:endParaRPr lang="en-US" sz="3600" dirty="0" smtClean="0">
                  <a:cs typeface="Courier New" panose="02070309020205020404" pitchFamily="49" charset="0"/>
                </a:endParaRPr>
              </a:p>
              <a:p>
                <a:r>
                  <a:rPr lang="en-US" sz="3600" dirty="0" smtClean="0">
                    <a:cs typeface="Courier New" panose="02070309020205020404" pitchFamily="49" charset="0"/>
                  </a:rPr>
                  <a:t>We’ll use </a:t>
                </a:r>
                <a:r>
                  <a:rPr lang="en-US" sz="3600" dirty="0" smtClean="0">
                    <a:latin typeface="Courier New" panose="02070309020205020404" pitchFamily="49" charset="0"/>
                    <a:cs typeface="Courier New" panose="02070309020205020404" pitchFamily="49" charset="0"/>
                  </a:rPr>
                  <a:t>ode15s</a:t>
                </a:r>
                <a:r>
                  <a:rPr lang="en-US" sz="3600" dirty="0" smtClean="0">
                    <a:cs typeface="Courier New" panose="02070309020205020404" pitchFamily="49" charset="0"/>
                  </a:rPr>
                  <a:t> to solve the ODE system</a:t>
                </a:r>
                <a:endParaRPr lang="en-US" sz="3600" dirty="0">
                  <a:cs typeface="Courier New" panose="02070309020205020404" pitchFamily="49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71154"/>
                <a:ext cx="10515600" cy="5355772"/>
              </a:xfrm>
              <a:blipFill>
                <a:blip r:embed="rId2"/>
                <a:stretch>
                  <a:fillRect l="-1623" t="-2847" r="-20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56518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4719" y="433086"/>
            <a:ext cx="7265126" cy="650271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Example: heat equation</a:t>
            </a:r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71154"/>
                <a:ext cx="10515600" cy="5355772"/>
              </a:xfrm>
            </p:spPr>
            <p:txBody>
              <a:bodyPr>
                <a:noAutofit/>
              </a:bodyPr>
              <a:lstStyle/>
              <a:p>
                <a:r>
                  <a:rPr lang="en-US" sz="3600" dirty="0" smtClean="0"/>
                  <a:t>Consider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dirty="0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3600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36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6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dirty="0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3600" b="0" i="1" dirty="0" smtClean="0">
                              <a:latin typeface="Cambria Math" panose="02040503050406030204" pitchFamily="18" charset="0"/>
                            </a:rPr>
                            <m:t>𝑥𝑥</m:t>
                          </m:r>
                        </m:sub>
                      </m:sSub>
                      <m:r>
                        <a:rPr lang="en-US" sz="3600" b="0" i="1" dirty="0" smtClean="0">
                          <a:latin typeface="Cambria Math" panose="02040503050406030204" pitchFamily="18" charset="0"/>
                        </a:rPr>
                        <m:t>,  −1&lt;</m:t>
                      </m:r>
                      <m:r>
                        <a:rPr lang="en-US" sz="3600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3600" b="0" i="1" dirty="0" smtClean="0">
                          <a:latin typeface="Cambria Math" panose="02040503050406030204" pitchFamily="18" charset="0"/>
                        </a:rPr>
                        <m:t>&lt;1</m:t>
                      </m:r>
                    </m:oMath>
                  </m:oMathPara>
                </a14:m>
                <a:endParaRPr lang="en-US" sz="3600" b="0" i="1" dirty="0" smtClean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dirty="0" smtClean="0"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sz="36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dirty="0" smtClean="0">
                              <a:latin typeface="Cambria Math" panose="02040503050406030204" pitchFamily="18" charset="0"/>
                            </a:rPr>
                            <m:t>−1,</m:t>
                          </m:r>
                          <m:r>
                            <a:rPr lang="en-US" sz="3600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3600" b="0" i="1" dirty="0" smtClean="0">
                          <a:latin typeface="Cambria Math" panose="02040503050406030204" pitchFamily="18" charset="0"/>
                        </a:rPr>
                        <m:t>=0,  </m:t>
                      </m:r>
                      <m:r>
                        <a:rPr lang="en-US" sz="3600" b="0" i="1" dirty="0" smtClean="0"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sz="36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dirty="0" smtClean="0"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sz="3600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3600" b="0" i="1" dirty="0" smtClean="0"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US" sz="360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,0</m:t>
                          </m:r>
                        </m:e>
                      </m:d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=1+</m:t>
                      </m:r>
                      <m:func>
                        <m:func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6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f>
                            <m:fPr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num>
                            <m:den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func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+3</m:t>
                      </m:r>
                      <m:d>
                        <m:d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p>
                            <m:sSupPr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sSup>
                        <m:sSup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−4</m:t>
                          </m:r>
                          <m:sSup>
                            <m:sSupPr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sup>
                      </m:sSup>
                    </m:oMath>
                  </m:oMathPara>
                </a14:m>
                <a:endParaRPr lang="en-US" sz="3600" dirty="0" smtClean="0"/>
              </a:p>
              <a:p>
                <a:r>
                  <a:rPr lang="en-US" sz="3600" dirty="0" smtClean="0"/>
                  <a:t>In </a:t>
                </a:r>
                <a:r>
                  <a:rPr lang="en-US" sz="3600" dirty="0" err="1" smtClean="0"/>
                  <a:t>matlab</a:t>
                </a:r>
                <a:r>
                  <a:rPr lang="en-US" sz="3600" dirty="0" smtClean="0"/>
                  <a:t>: setup, add </a:t>
                </a:r>
                <a:r>
                  <a:rPr lang="en-US" sz="3600" dirty="0" err="1" smtClean="0"/>
                  <a:t>bcs</a:t>
                </a:r>
                <a:r>
                  <a:rPr lang="en-US" sz="3600" dirty="0" smtClean="0"/>
                  <a:t>, remove </a:t>
                </a:r>
                <a:r>
                  <a:rPr lang="en-US" sz="3600" dirty="0" err="1" smtClean="0"/>
                  <a:t>bcs</a:t>
                </a:r>
                <a:endParaRPr lang="en-US" sz="3600" dirty="0" smtClean="0"/>
              </a:p>
              <a:p>
                <a:pPr marL="0" indent="0">
                  <a:buNone/>
                </a:pPr>
                <a:endParaRPr lang="en-US" sz="3600" dirty="0"/>
              </a:p>
              <a:p>
                <a:pPr marL="0" indent="0">
                  <a:buNone/>
                </a:pPr>
                <a:endParaRPr lang="en-US" sz="3600" dirty="0" smtClean="0"/>
              </a:p>
              <a:p>
                <a:r>
                  <a:rPr lang="en-US" sz="3600" dirty="0" smtClean="0"/>
                  <a:t>Now ready to solve…</a:t>
                </a:r>
              </a:p>
              <a:p>
                <a:endParaRPr lang="en-US" sz="3600" dirty="0"/>
              </a:p>
              <a:p>
                <a:endParaRPr lang="en-US" sz="3600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71154"/>
                <a:ext cx="10515600" cy="5355772"/>
              </a:xfrm>
              <a:blipFill>
                <a:blip r:embed="rId2"/>
                <a:stretch>
                  <a:fillRect l="-1623" t="-28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513217"/>
            <a:ext cx="2323011" cy="49001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199" y="4157799"/>
            <a:ext cx="6607630" cy="41953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199" y="4577331"/>
            <a:ext cx="3577048" cy="42439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198" y="4906364"/>
            <a:ext cx="3054532" cy="434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588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4719" y="433086"/>
            <a:ext cx="7265126" cy="650271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Example: heat equation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3404" y="1003227"/>
            <a:ext cx="2444931" cy="5355772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US" sz="3600" dirty="0" smtClean="0"/>
          </a:p>
          <a:p>
            <a:endParaRPr lang="en-US" sz="3600" dirty="0" smtClean="0"/>
          </a:p>
          <a:p>
            <a:r>
              <a:rPr lang="en-US" sz="3600" dirty="0" smtClean="0"/>
              <a:t>Define </a:t>
            </a:r>
            <a:r>
              <a:rPr lang="en-US" sz="3600" dirty="0" err="1" smtClean="0"/>
              <a:t>rhs</a:t>
            </a:r>
            <a:r>
              <a:rPr lang="en-US" sz="3600" dirty="0" smtClean="0"/>
              <a:t> of ODE</a:t>
            </a:r>
          </a:p>
          <a:p>
            <a:endParaRPr lang="en-US" sz="3600" dirty="0"/>
          </a:p>
          <a:p>
            <a:r>
              <a:rPr lang="en-US" sz="3600" dirty="0" smtClean="0"/>
              <a:t>IC and call solver</a:t>
            </a:r>
          </a:p>
          <a:p>
            <a:r>
              <a:rPr lang="en-US" sz="3600" dirty="0" smtClean="0"/>
              <a:t>Put on BCs and plot</a:t>
            </a:r>
          </a:p>
          <a:p>
            <a:endParaRPr lang="en-US" sz="3600" dirty="0"/>
          </a:p>
          <a:p>
            <a:endParaRPr lang="en-US" sz="36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513217"/>
            <a:ext cx="2323011" cy="490010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838199" y="1083357"/>
            <a:ext cx="6607631" cy="1182788"/>
            <a:chOff x="838198" y="4157799"/>
            <a:chExt cx="6607631" cy="1182788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8199" y="4157799"/>
              <a:ext cx="6607630" cy="419532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38199" y="4577331"/>
              <a:ext cx="3577048" cy="424395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38198" y="4906364"/>
              <a:ext cx="3054532" cy="434223"/>
            </a:xfrm>
            <a:prstGeom prst="rect">
              <a:avLst/>
            </a:prstGeom>
          </p:spPr>
        </p:pic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2070" y="2153160"/>
            <a:ext cx="8290508" cy="292950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2896" y="5082668"/>
            <a:ext cx="4325713" cy="1658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758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4719" y="433086"/>
            <a:ext cx="7265126" cy="650271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Example: heat equation</a:t>
            </a:r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7955280" y="1003227"/>
                <a:ext cx="3633055" cy="5355772"/>
              </a:xfrm>
            </p:spPr>
            <p:txBody>
              <a:bodyPr>
                <a:noAutofit/>
              </a:bodyPr>
              <a:lstStyle/>
              <a:p>
                <a:r>
                  <a:rPr lang="en-US" sz="3600" dirty="0" smtClean="0"/>
                  <a:t>Exponential bump decays faster than sinusoidal part</a:t>
                </a:r>
              </a:p>
              <a:p>
                <a:r>
                  <a:rPr lang="en-US" sz="3600" dirty="0" smtClean="0"/>
                  <a:t>What is long time solution? (that is, for</a:t>
                </a:r>
              </a:p>
              <a:p>
                <a:pPr marL="0" indent="0">
                  <a:buNone/>
                </a:pPr>
                <a:r>
                  <a:rPr lang="en-US" sz="3600" dirty="0" smtClean="0"/>
                  <a:t>   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en-US" sz="3600" dirty="0" smtClean="0"/>
                  <a:t>)</a:t>
                </a:r>
                <a:endParaRPr lang="en-US" sz="3600" dirty="0"/>
              </a:p>
              <a:p>
                <a:r>
                  <a:rPr lang="en-US" sz="3600" dirty="0" smtClean="0"/>
                  <a:t>Nearing that?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955280" y="1003227"/>
                <a:ext cx="3633055" cy="5355772"/>
              </a:xfrm>
              <a:blipFill>
                <a:blip r:embed="rId2"/>
                <a:stretch>
                  <a:fillRect l="-4530" t="-28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513217"/>
            <a:ext cx="2323011" cy="49001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199" y="1218655"/>
            <a:ext cx="6150430" cy="5047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110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4719" y="433086"/>
            <a:ext cx="7265126" cy="650271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Example: nonlinear heat equation</a:t>
            </a:r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36914"/>
                <a:ext cx="10515600" cy="4990012"/>
              </a:xfrm>
            </p:spPr>
            <p:txBody>
              <a:bodyPr>
                <a:noAutofit/>
              </a:bodyPr>
              <a:lstStyle/>
              <a:p>
                <a:r>
                  <a:rPr lang="en-US" sz="3600" dirty="0" smtClean="0"/>
                  <a:t>Consider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dirty="0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3600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36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6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dirty="0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3600" b="0" i="1" dirty="0" smtClean="0">
                              <a:latin typeface="Cambria Math" panose="02040503050406030204" pitchFamily="18" charset="0"/>
                            </a:rPr>
                            <m:t>𝑥𝑥</m:t>
                          </m:r>
                        </m:sub>
                      </m:sSub>
                      <m:r>
                        <a:rPr lang="en-US" sz="3600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3600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600" b="0" i="1" dirty="0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p>
                          <m:r>
                            <a:rPr lang="en-US" sz="36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3600" b="0" i="1" dirty="0" smtClean="0">
                          <a:latin typeface="Cambria Math" panose="02040503050406030204" pitchFamily="18" charset="0"/>
                        </a:rPr>
                        <m:t>,  −1&lt;</m:t>
                      </m:r>
                      <m:r>
                        <a:rPr lang="en-US" sz="3600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3600" b="0" i="1" dirty="0" smtClean="0">
                          <a:latin typeface="Cambria Math" panose="02040503050406030204" pitchFamily="18" charset="0"/>
                        </a:rPr>
                        <m:t>&lt;1</m:t>
                      </m:r>
                    </m:oMath>
                  </m:oMathPara>
                </a14:m>
                <a:endParaRPr lang="en-US" sz="3600" b="0" i="1" dirty="0" smtClean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3600" b="0" i="1" dirty="0" smtClean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dirty="0" smtClean="0"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sz="36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dirty="0" smtClean="0">
                              <a:latin typeface="Cambria Math" panose="02040503050406030204" pitchFamily="18" charset="0"/>
                            </a:rPr>
                            <m:t>−1,</m:t>
                          </m:r>
                          <m:r>
                            <a:rPr lang="en-US" sz="3600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3600" b="0" i="1" dirty="0" smtClean="0">
                          <a:latin typeface="Cambria Math" panose="02040503050406030204" pitchFamily="18" charset="0"/>
                        </a:rPr>
                        <m:t>=0,  </m:t>
                      </m:r>
                      <m:r>
                        <a:rPr lang="en-US" sz="3600" b="0" i="1" dirty="0" smtClean="0"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sz="36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dirty="0" smtClean="0"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sz="3600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3600" b="0" i="1" dirty="0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3600" dirty="0" smtClean="0"/>
              </a:p>
              <a:p>
                <a:pPr marL="0" indent="0">
                  <a:buNone/>
                </a:pPr>
                <a:endParaRPr lang="en-US" sz="360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,0</m:t>
                          </m:r>
                        </m:e>
                      </m:d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=6</m:t>
                      </m:r>
                      <m:d>
                        <m:d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p>
                            <m:sSupPr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sSup>
                        <m:sSup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−4</m:t>
                          </m:r>
                          <m:sSup>
                            <m:sSupPr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−0.5)</m:t>
                              </m:r>
                            </m:e>
                            <m:sup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sup>
                      </m:sSup>
                    </m:oMath>
                  </m:oMathPara>
                </a14:m>
                <a:endParaRPr lang="en-US" sz="3600" dirty="0" smtClean="0"/>
              </a:p>
              <a:p>
                <a:r>
                  <a:rPr lang="en-US" sz="3600" dirty="0" smtClean="0"/>
                  <a:t>Use </a:t>
                </a:r>
                <a:r>
                  <a:rPr lang="en-US" sz="3600" dirty="0" err="1" smtClean="0"/>
                  <a:t>Chebyshev</a:t>
                </a:r>
                <a:r>
                  <a:rPr lang="en-US" sz="3600" dirty="0" smtClean="0"/>
                  <a:t> matrices for differentiation now</a:t>
                </a:r>
              </a:p>
              <a:p>
                <a:r>
                  <a:rPr lang="en-US" sz="3600" dirty="0" smtClean="0"/>
                  <a:t>Nonlinear PDE now, but the process is the same</a:t>
                </a:r>
                <a:endParaRPr lang="en-US" sz="3600" dirty="0"/>
              </a:p>
              <a:p>
                <a:endParaRPr lang="en-US" sz="3600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36914"/>
                <a:ext cx="10515600" cy="4990012"/>
              </a:xfrm>
              <a:blipFill>
                <a:blip r:embed="rId2"/>
                <a:stretch>
                  <a:fillRect l="-1623" t="-30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80829"/>
            <a:ext cx="2438611" cy="554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35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4719" y="433086"/>
            <a:ext cx="7265126" cy="650271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Example: nonlinear heat equation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961120" y="1436913"/>
            <a:ext cx="2392680" cy="5277395"/>
          </a:xfrm>
        </p:spPr>
        <p:txBody>
          <a:bodyPr>
            <a:noAutofit/>
          </a:bodyPr>
          <a:lstStyle/>
          <a:p>
            <a:r>
              <a:rPr lang="en-US" sz="3600" dirty="0" smtClean="0"/>
              <a:t>Setup first</a:t>
            </a:r>
          </a:p>
          <a:p>
            <a:endParaRPr lang="en-US" sz="3600" dirty="0"/>
          </a:p>
          <a:p>
            <a:r>
              <a:rPr lang="en-US" sz="3600" dirty="0" smtClean="0"/>
              <a:t>Modified function</a:t>
            </a:r>
            <a:endParaRPr lang="en-US" sz="3600" dirty="0"/>
          </a:p>
          <a:p>
            <a:r>
              <a:rPr lang="en-US" sz="3600" dirty="0" smtClean="0"/>
              <a:t>IC then solver</a:t>
            </a:r>
          </a:p>
          <a:p>
            <a:r>
              <a:rPr lang="en-US" sz="3600" dirty="0" smtClean="0"/>
              <a:t>Extend to boundary, plot </a:t>
            </a:r>
            <a:endParaRPr lang="en-US" sz="3600" dirty="0"/>
          </a:p>
          <a:p>
            <a:endParaRPr lang="en-US" sz="3600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083357"/>
            <a:ext cx="6672944" cy="292992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631" y="3863455"/>
            <a:ext cx="7336025" cy="112655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9631" y="4990011"/>
            <a:ext cx="4146824" cy="154141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199" y="479819"/>
            <a:ext cx="2432355" cy="556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844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4719" y="433086"/>
            <a:ext cx="7265126" cy="650271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Example: nonlinear heat equation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961120" y="1436913"/>
            <a:ext cx="2392680" cy="5277395"/>
          </a:xfrm>
        </p:spPr>
        <p:txBody>
          <a:bodyPr>
            <a:noAutofit/>
          </a:bodyPr>
          <a:lstStyle/>
          <a:p>
            <a:r>
              <a:rPr lang="en-US" sz="3600" dirty="0" smtClean="0"/>
              <a:t>Source causes solution values to increase with time</a:t>
            </a:r>
            <a:endParaRPr lang="en-US" sz="3600" dirty="0"/>
          </a:p>
          <a:p>
            <a:endParaRPr lang="en-US" sz="3600" dirty="0" smtClean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083357"/>
            <a:ext cx="6359435" cy="530167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480829"/>
            <a:ext cx="2438611" cy="554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064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81006" y="365126"/>
            <a:ext cx="6572794" cy="810532"/>
          </a:xfrm>
        </p:spPr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Example: Black-Scholes</a:t>
            </a:r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71154"/>
                <a:ext cx="10515600" cy="5355772"/>
              </a:xfrm>
            </p:spPr>
            <p:txBody>
              <a:bodyPr>
                <a:noAutofit/>
              </a:bodyPr>
              <a:lstStyle/>
              <a:p>
                <a:r>
                  <a:rPr lang="en-US" sz="3600" dirty="0" smtClean="0"/>
                  <a:t>Recall the Black-Scholes problem: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sSup>
                        <m:sSupPr>
                          <m:ctrlP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𝑥𝑥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𝑟𝑥</m:t>
                      </m:r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𝑟𝑢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3600" dirty="0" smtClean="0"/>
              </a:p>
              <a:p>
                <a:pPr marL="0" indent="0">
                  <a:buNone/>
                </a:pPr>
                <a:endParaRPr lang="en-US" sz="360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=0,  </m:t>
                      </m:r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d>
                        <m:d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</m:e>
                      </m:d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3600" dirty="0" smtClean="0"/>
              </a:p>
              <a:p>
                <a:r>
                  <a:rPr lang="en-US" sz="3600" dirty="0"/>
                  <a:t>U</a:t>
                </a:r>
                <a:r>
                  <a:rPr lang="en-US" sz="3600" dirty="0" smtClean="0"/>
                  <a:t>nstable case for Euler method, finite difference method</a:t>
                </a:r>
              </a:p>
              <a:p>
                <a:r>
                  <a:rPr lang="en-US" sz="3600" dirty="0" smtClean="0"/>
                  <a:t>Right BC:</a:t>
                </a:r>
              </a:p>
              <a:p>
                <a:endParaRPr lang="en-US" sz="3600" dirty="0" smtClean="0"/>
              </a:p>
              <a:p>
                <a:endParaRPr lang="en-US" sz="3600" dirty="0"/>
              </a:p>
              <a:p>
                <a:endParaRPr lang="en-US" sz="3600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71154"/>
                <a:ext cx="10515600" cy="5355772"/>
              </a:xfrm>
              <a:blipFill>
                <a:blip r:embed="rId2"/>
                <a:stretch>
                  <a:fillRect l="-1623" t="-28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9561" y="4972990"/>
            <a:ext cx="6092633" cy="125799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39172"/>
            <a:ext cx="2583042" cy="557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336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81006" y="365126"/>
            <a:ext cx="6572794" cy="810532"/>
          </a:xfrm>
        </p:spPr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Example: Black-Scholes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35144" y="1476105"/>
            <a:ext cx="2392680" cy="4728753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US" sz="3600" dirty="0"/>
          </a:p>
          <a:p>
            <a:r>
              <a:rPr lang="en-US" sz="3600" dirty="0" smtClean="0"/>
              <a:t>Right BC value</a:t>
            </a:r>
          </a:p>
          <a:p>
            <a:r>
              <a:rPr lang="en-US" sz="3600" dirty="0" smtClean="0"/>
              <a:t>ODE system, variable </a:t>
            </a:r>
            <a:r>
              <a:rPr lang="en-US" sz="3600" dirty="0" err="1" smtClean="0"/>
              <a:t>coeffs</a:t>
            </a:r>
            <a:endParaRPr lang="en-US" sz="3600" dirty="0" smtClean="0"/>
          </a:p>
          <a:p>
            <a:endParaRPr lang="en-US" sz="3600" dirty="0"/>
          </a:p>
          <a:p>
            <a:endParaRPr lang="en-US" sz="3600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39172"/>
            <a:ext cx="2583042" cy="55793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1071154"/>
            <a:ext cx="7255611" cy="139772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262" y="2468880"/>
            <a:ext cx="7736072" cy="241662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1262" y="4885509"/>
            <a:ext cx="6825338" cy="1293222"/>
          </a:xfrm>
          <a:prstGeom prst="rect">
            <a:avLst/>
          </a:prstGeom>
        </p:spPr>
      </p:pic>
      <p:sp>
        <p:nvSpPr>
          <p:cNvPr id="9" name="Oval 8"/>
          <p:cNvSpPr/>
          <p:nvPr/>
        </p:nvSpPr>
        <p:spPr>
          <a:xfrm>
            <a:off x="4049486" y="2299063"/>
            <a:ext cx="4180114" cy="60089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022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086" y="231321"/>
            <a:ext cx="8983617" cy="694418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Example: heat equation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15343" y="983001"/>
            <a:ext cx="8030028" cy="5331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Verify simple exact solution for heat equation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/>
              <p:cNvSpPr txBox="1">
                <a:spLocks/>
              </p:cNvSpPr>
              <p:nvPr/>
            </p:nvSpPr>
            <p:spPr>
              <a:xfrm>
                <a:off x="830668" y="3026388"/>
                <a:ext cx="8639903" cy="340849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2400" dirty="0" smtClean="0"/>
                  <a:t>The exact solution is: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sz="2400" dirty="0"/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2400" dirty="0" smtClean="0"/>
                  <a:t>To see this compute the derivatives in the PDE: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2400" dirty="0" smtClean="0"/>
                  <a:t>They are the same, so PDE satisfied</a:t>
                </a:r>
                <a:endParaRPr lang="en-US" sz="2400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sz="2400" dirty="0" smtClean="0"/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2400" dirty="0" smtClean="0"/>
                  <a:t>Put in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=0,1</m:t>
                    </m:r>
                  </m:oMath>
                </a14:m>
                <a:r>
                  <a:rPr lang="en-US" sz="2400" dirty="0" smtClean="0"/>
                  <a:t> and we get zero at ends: BCs satisfied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2400" dirty="0" smtClean="0"/>
                  <a:t>Put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400" dirty="0" smtClean="0"/>
                  <a:t> in the solution, we get correct IC</a:t>
                </a:r>
              </a:p>
            </p:txBody>
          </p:sp>
        </mc:Choice>
        <mc:Fallback xmlns="">
          <p:sp>
            <p:nvSpPr>
              <p:cNvPr id="7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668" y="3026388"/>
                <a:ext cx="8639903" cy="3408498"/>
              </a:xfrm>
              <a:prstGeom prst="rect">
                <a:avLst/>
              </a:prstGeom>
              <a:blipFill>
                <a:blip r:embed="rId2"/>
                <a:stretch>
                  <a:fillRect l="-1058" t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668" y="936303"/>
            <a:ext cx="1925595" cy="48837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668" y="1573460"/>
            <a:ext cx="5321938" cy="139566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67618" y="3232155"/>
            <a:ext cx="3160200" cy="49433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05750" y="3810210"/>
            <a:ext cx="2899953" cy="1348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98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81006" y="365126"/>
            <a:ext cx="6572794" cy="810532"/>
          </a:xfrm>
        </p:spPr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Example: Black-Scholes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35144" y="1476105"/>
            <a:ext cx="2392680" cy="4728753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US" sz="3600" dirty="0"/>
          </a:p>
          <a:p>
            <a:r>
              <a:rPr lang="en-US" sz="3600" dirty="0" smtClean="0"/>
              <a:t>Stable now</a:t>
            </a:r>
          </a:p>
          <a:p>
            <a:endParaRPr lang="en-US" sz="3600" dirty="0"/>
          </a:p>
          <a:p>
            <a:endParaRPr lang="en-US" sz="3600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39172"/>
            <a:ext cx="2583042" cy="55793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1175657"/>
            <a:ext cx="6291731" cy="5355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026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1481</TotalTime>
  <Words>2653</Words>
  <Application>Microsoft Office PowerPoint</Application>
  <PresentationFormat>Widescreen</PresentationFormat>
  <Paragraphs>592</Paragraphs>
  <Slides>90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90</vt:i4>
      </vt:variant>
    </vt:vector>
  </HeadingPairs>
  <TitlesOfParts>
    <vt:vector size="96" baseType="lpstr">
      <vt:lpstr>Arial</vt:lpstr>
      <vt:lpstr>Calibri</vt:lpstr>
      <vt:lpstr>Calibri Light</vt:lpstr>
      <vt:lpstr>Cambria Math</vt:lpstr>
      <vt:lpstr>Courier New</vt:lpstr>
      <vt:lpstr>Office Theme</vt:lpstr>
      <vt:lpstr>Chapter 11 Diffusion equations</vt:lpstr>
      <vt:lpstr>Partial differential equations (PDEs)</vt:lpstr>
      <vt:lpstr>Section 11.1 Black-Scholes equation</vt:lpstr>
      <vt:lpstr>Black-Scholes equation</vt:lpstr>
      <vt:lpstr>Black-Scholes equation</vt:lpstr>
      <vt:lpstr>Black-Scholes equation</vt:lpstr>
      <vt:lpstr>Black-Scholes equation</vt:lpstr>
      <vt:lpstr>Diffusion equations</vt:lpstr>
      <vt:lpstr>Example: heat equation</vt:lpstr>
      <vt:lpstr>Numerical approach to Black-Scholes</vt:lpstr>
      <vt:lpstr>Numerical approach to Black-Scholes</vt:lpstr>
      <vt:lpstr>Numerical approach to Black-Scholes</vt:lpstr>
      <vt:lpstr>Numerical approach to Black-Scholes</vt:lpstr>
      <vt:lpstr>Example: Numerical solution of Black-Scholes</vt:lpstr>
      <vt:lpstr>Example: Numerical solution of Black-Scholes</vt:lpstr>
      <vt:lpstr>Example: Numerical solution of Black-Scholes</vt:lpstr>
      <vt:lpstr>Example: Numerical solution of Black-Scholes</vt:lpstr>
      <vt:lpstr>Section 11.2 The method of lines</vt:lpstr>
      <vt:lpstr>The method of lines</vt:lpstr>
      <vt:lpstr>The method of lines</vt:lpstr>
      <vt:lpstr>The method of lines</vt:lpstr>
      <vt:lpstr>The method of lines</vt:lpstr>
      <vt:lpstr>The method of lines</vt:lpstr>
      <vt:lpstr>PowerPoint Presentation</vt:lpstr>
      <vt:lpstr>The method of lines</vt:lpstr>
      <vt:lpstr>The method of lines</vt:lpstr>
      <vt:lpstr>The method of lines</vt:lpstr>
      <vt:lpstr>Example: Euler and Backward Euler</vt:lpstr>
      <vt:lpstr>Example: Euler and Backward Euler</vt:lpstr>
      <vt:lpstr>Example: Euler and Backward Euler</vt:lpstr>
      <vt:lpstr>Example: Euler and Backward Euler</vt:lpstr>
      <vt:lpstr>Example: Built-in time steppers</vt:lpstr>
      <vt:lpstr>Example: Built-in time steppers</vt:lpstr>
      <vt:lpstr>Section 11.3 Absolute stability</vt:lpstr>
      <vt:lpstr>The method of lines</vt:lpstr>
      <vt:lpstr>Absolute stability</vt:lpstr>
      <vt:lpstr>Absolute stability</vt:lpstr>
      <vt:lpstr>Stability regions</vt:lpstr>
      <vt:lpstr>Example: Euler and Backward Euler</vt:lpstr>
      <vt:lpstr>Stability regions</vt:lpstr>
      <vt:lpstr>Stability regions</vt:lpstr>
      <vt:lpstr>Stability regions: Adams-Bashforth</vt:lpstr>
      <vt:lpstr>Stability regions: Adams-Moulton</vt:lpstr>
      <vt:lpstr>Stability regions: Backward differentiation formulas</vt:lpstr>
      <vt:lpstr>Stability regions: Runge-Kutta methods</vt:lpstr>
      <vt:lpstr>Stability regions</vt:lpstr>
      <vt:lpstr>Example: Euler method</vt:lpstr>
      <vt:lpstr>Stability regions</vt:lpstr>
      <vt:lpstr>Stability and the heat equation</vt:lpstr>
      <vt:lpstr>Stability and the heat equation</vt:lpstr>
      <vt:lpstr>Stability and the heat equation</vt:lpstr>
      <vt:lpstr>Stability and the heat equation</vt:lpstr>
      <vt:lpstr>Stability regions</vt:lpstr>
      <vt:lpstr>Stability regions</vt:lpstr>
      <vt:lpstr>Section 11.4 Stiffness</vt:lpstr>
      <vt:lpstr>Stiffness</vt:lpstr>
      <vt:lpstr>Stiffness</vt:lpstr>
      <vt:lpstr>Stiffness</vt:lpstr>
      <vt:lpstr>Stiffness</vt:lpstr>
      <vt:lpstr>Linearization</vt:lpstr>
      <vt:lpstr>Linearization</vt:lpstr>
      <vt:lpstr>Linearization</vt:lpstr>
      <vt:lpstr>PowerPoint Presentation</vt:lpstr>
      <vt:lpstr>Linearization</vt:lpstr>
      <vt:lpstr>Oregonator and linearization</vt:lpstr>
      <vt:lpstr>Oregonator and linearization</vt:lpstr>
      <vt:lpstr>Oregonator and linearization</vt:lpstr>
      <vt:lpstr>Oregonator and linearization</vt:lpstr>
      <vt:lpstr>Oregonator and linearization</vt:lpstr>
      <vt:lpstr>A-stability</vt:lpstr>
      <vt:lpstr>A-stability</vt:lpstr>
      <vt:lpstr>Section 11.5 Method of lines for parabolic PDEs</vt:lpstr>
      <vt:lpstr>Method of lines </vt:lpstr>
      <vt:lpstr>Boundary conditions first</vt:lpstr>
      <vt:lpstr>Boundary condition removal</vt:lpstr>
      <vt:lpstr>Boundary condition removal</vt:lpstr>
      <vt:lpstr>Example: boundary removal</vt:lpstr>
      <vt:lpstr>Example: boundary removal</vt:lpstr>
      <vt:lpstr>Example: boundary removal 2</vt:lpstr>
      <vt:lpstr>Implementation</vt:lpstr>
      <vt:lpstr>Implementation</vt:lpstr>
      <vt:lpstr>Example: heat equation</vt:lpstr>
      <vt:lpstr>Example: heat equation</vt:lpstr>
      <vt:lpstr>Example: heat equation</vt:lpstr>
      <vt:lpstr>Example: nonlinear heat equation</vt:lpstr>
      <vt:lpstr>Example: nonlinear heat equation</vt:lpstr>
      <vt:lpstr>Example: nonlinear heat equation</vt:lpstr>
      <vt:lpstr>Example: Black-Scholes</vt:lpstr>
      <vt:lpstr>Example: Black-Scholes</vt:lpstr>
      <vt:lpstr>Example: Black-Scholes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11 Diffusion equations</dc:title>
  <dc:creator>Richard J. Braun</dc:creator>
  <cp:lastModifiedBy>Richard J. Braun</cp:lastModifiedBy>
  <cp:revision>99</cp:revision>
  <cp:lastPrinted>2018-04-05T17:33:16Z</cp:lastPrinted>
  <dcterms:created xsi:type="dcterms:W3CDTF">2018-04-02T02:00:17Z</dcterms:created>
  <dcterms:modified xsi:type="dcterms:W3CDTF">2018-04-23T01:15:08Z</dcterms:modified>
</cp:coreProperties>
</file>